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58"/>
  </p:notesMasterIdLst>
  <p:handoutMasterIdLst>
    <p:handoutMasterId r:id="rId59"/>
  </p:handoutMasterIdLst>
  <p:sldIdLst>
    <p:sldId id="916" r:id="rId5"/>
    <p:sldId id="976" r:id="rId6"/>
    <p:sldId id="908" r:id="rId7"/>
    <p:sldId id="909" r:id="rId8"/>
    <p:sldId id="964" r:id="rId9"/>
    <p:sldId id="965" r:id="rId10"/>
    <p:sldId id="922" r:id="rId11"/>
    <p:sldId id="923" r:id="rId12"/>
    <p:sldId id="977" r:id="rId13"/>
    <p:sldId id="995" r:id="rId14"/>
    <p:sldId id="996" r:id="rId15"/>
    <p:sldId id="997" r:id="rId16"/>
    <p:sldId id="927" r:id="rId17"/>
    <p:sldId id="943" r:id="rId18"/>
    <p:sldId id="955" r:id="rId19"/>
    <p:sldId id="986" r:id="rId20"/>
    <p:sldId id="987" r:id="rId21"/>
    <p:sldId id="988" r:id="rId22"/>
    <p:sldId id="962" r:id="rId23"/>
    <p:sldId id="935" r:id="rId24"/>
    <p:sldId id="979" r:id="rId25"/>
    <p:sldId id="967" r:id="rId26"/>
    <p:sldId id="980" r:id="rId27"/>
    <p:sldId id="968" r:id="rId28"/>
    <p:sldId id="981" r:id="rId29"/>
    <p:sldId id="929" r:id="rId30"/>
    <p:sldId id="957" r:id="rId31"/>
    <p:sldId id="975" r:id="rId32"/>
    <p:sldId id="978" r:id="rId33"/>
    <p:sldId id="930" r:id="rId34"/>
    <p:sldId id="959" r:id="rId35"/>
    <p:sldId id="944" r:id="rId36"/>
    <p:sldId id="932" r:id="rId37"/>
    <p:sldId id="933" r:id="rId38"/>
    <p:sldId id="934" r:id="rId39"/>
    <p:sldId id="940" r:id="rId40"/>
    <p:sldId id="942" r:id="rId41"/>
    <p:sldId id="972" r:id="rId42"/>
    <p:sldId id="945" r:id="rId43"/>
    <p:sldId id="982" r:id="rId44"/>
    <p:sldId id="946" r:id="rId45"/>
    <p:sldId id="948" r:id="rId46"/>
    <p:sldId id="951" r:id="rId47"/>
    <p:sldId id="952" r:id="rId48"/>
    <p:sldId id="953" r:id="rId49"/>
    <p:sldId id="954" r:id="rId50"/>
    <p:sldId id="985" r:id="rId51"/>
    <p:sldId id="983" r:id="rId52"/>
    <p:sldId id="984" r:id="rId53"/>
    <p:sldId id="963" r:id="rId54"/>
    <p:sldId id="994" r:id="rId55"/>
    <p:sldId id="992" r:id="rId56"/>
    <p:sldId id="993" r:id="rId57"/>
  </p:sldIdLst>
  <p:sldSz cx="10972800" cy="6172200"/>
  <p:notesSz cx="7010400" cy="9296400"/>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521415D9-36F7-43E2-AB2F-B90AF26B5E84}">
      <p14:sectionLst xmlns:p14="http://schemas.microsoft.com/office/powerpoint/2010/main">
        <p14:section name="Opening" id="{70CD20BA-9D1E-4C74-9B9B-6AB8A8F6C0A6}">
          <p14:sldIdLst>
            <p14:sldId id="916"/>
            <p14:sldId id="976"/>
          </p14:sldIdLst>
        </p14:section>
        <p14:section name="Introduction to Explicit Memory Management" id="{9FFDFECD-AE55-45F8-A085-04D71131063F}">
          <p14:sldIdLst>
            <p14:sldId id="908"/>
            <p14:sldId id="909"/>
            <p14:sldId id="964"/>
            <p14:sldId id="965"/>
          </p14:sldIdLst>
        </p14:section>
        <p14:section name="OpenACC Data Directive" id="{608A3ACE-D72F-4336-8F15-89BD7B443F12}">
          <p14:sldIdLst>
            <p14:sldId id="922"/>
            <p14:sldId id="923"/>
            <p14:sldId id="977"/>
            <p14:sldId id="995"/>
            <p14:sldId id="996"/>
            <p14:sldId id="997"/>
            <p14:sldId id="927"/>
            <p14:sldId id="943"/>
            <p14:sldId id="955"/>
            <p14:sldId id="986"/>
            <p14:sldId id="987"/>
            <p14:sldId id="988"/>
          </p14:sldIdLst>
        </p14:section>
        <p14:section name="Implied Data Regions" id="{6AB29D0E-EF93-45A4-88BF-6657C1F5586A}">
          <p14:sldIdLst>
            <p14:sldId id="962"/>
            <p14:sldId id="935"/>
            <p14:sldId id="979"/>
            <p14:sldId id="967"/>
            <p14:sldId id="980"/>
            <p14:sldId id="968"/>
            <p14:sldId id="981"/>
          </p14:sldIdLst>
        </p14:section>
        <p14:section name="Unstructured Data Directives" id="{00EB4CEE-EE67-4015-A2D6-1E4560BA7814}">
          <p14:sldIdLst>
            <p14:sldId id="929"/>
            <p14:sldId id="957"/>
            <p14:sldId id="975"/>
            <p14:sldId id="978"/>
            <p14:sldId id="930"/>
            <p14:sldId id="959"/>
            <p14:sldId id="944"/>
            <p14:sldId id="932"/>
            <p14:sldId id="933"/>
            <p14:sldId id="934"/>
          </p14:sldIdLst>
        </p14:section>
        <p14:section name="Data Synchronization" id="{6940CD0F-1562-480C-B527-5A10ACE94009}">
          <p14:sldIdLst>
            <p14:sldId id="940"/>
            <p14:sldId id="942"/>
            <p14:sldId id="972"/>
            <p14:sldId id="945"/>
            <p14:sldId id="982"/>
          </p14:sldIdLst>
        </p14:section>
        <p14:section name="C/C++ Structs and Classes" id="{E805CD85-484A-4E68-AF8D-256DF2D18836}">
          <p14:sldIdLst>
            <p14:sldId id="946"/>
            <p14:sldId id="948"/>
            <p14:sldId id="951"/>
            <p14:sldId id="952"/>
            <p14:sldId id="953"/>
            <p14:sldId id="954"/>
          </p14:sldIdLst>
        </p14:section>
        <p14:section name="Module Review" id="{56B6A4B6-EF71-4B83-9965-2ED5CE1C83C3}">
          <p14:sldIdLst>
            <p14:sldId id="985"/>
            <p14:sldId id="983"/>
            <p14:sldId id="984"/>
            <p14:sldId id="963"/>
          </p14:sldIdLst>
        </p14:section>
        <p14:section name="Backup Slides" id="{DA815777-4BD2-4B11-8507-4AE5CF056229}">
          <p14:sldIdLst>
            <p14:sldId id="994"/>
            <p14:sldId id="992"/>
            <p14:sldId id="993"/>
          </p14:sldIdLst>
        </p14:section>
      </p14:sectionLst>
    </p:ex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562D"/>
    <a:srgbClr val="3051FF"/>
    <a:srgbClr val="0080A7"/>
    <a:srgbClr val="A64CFF"/>
    <a:srgbClr val="5570FD"/>
    <a:srgbClr val="030382"/>
    <a:srgbClr val="FFFFFF"/>
    <a:srgbClr val="FF8738"/>
    <a:srgbClr val="9A551C"/>
    <a:srgbClr val="BB8F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49036" autoAdjust="0"/>
  </p:normalViewPr>
  <p:slideViewPr>
    <p:cSldViewPr snapToGrid="0">
      <p:cViewPr varScale="1">
        <p:scale>
          <a:sx n="103" d="100"/>
          <a:sy n="103" d="100"/>
        </p:scale>
        <p:origin x="620" y="52"/>
      </p:cViewPr>
      <p:guideLst>
        <p:guide orient="horz" pos="1316"/>
        <p:guide orient="horz" pos="3050"/>
        <p:guide orient="horz" pos="3189"/>
        <p:guide pos="5455"/>
        <p:guide orient="horz" pos="975"/>
        <p:guide pos="3457"/>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00" d="100"/>
        <a:sy n="100" d="100"/>
      </p:scale>
      <p:origin x="0" y="0"/>
    </p:cViewPr>
  </p:sorterViewPr>
  <p:notesViewPr>
    <p:cSldViewPr snapToGrid="0">
      <p:cViewPr varScale="1">
        <p:scale>
          <a:sx n="76" d="100"/>
          <a:sy n="76" d="100"/>
        </p:scale>
        <p:origin x="2610"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ic Wright" userId="4b8ac7c9-6858-4059-8b16-bd3f7a7a7df0" providerId="ADAL" clId="{514316CB-9EB4-4E99-BF75-0B078A2B53E2}"/>
    <pc:docChg chg="custSel delSld modSld">
      <pc:chgData name="Eric Wright" userId="4b8ac7c9-6858-4059-8b16-bd3f7a7a7df0" providerId="ADAL" clId="{514316CB-9EB4-4E99-BF75-0B078A2B53E2}" dt="2017-08-25T23:08:43.771" v="58"/>
      <pc:docMkLst>
        <pc:docMk/>
      </pc:docMkLst>
      <pc:sldChg chg="del">
        <pc:chgData name="Eric Wright" userId="4b8ac7c9-6858-4059-8b16-bd3f7a7a7df0" providerId="ADAL" clId="{514316CB-9EB4-4E99-BF75-0B078A2B53E2}" dt="2017-08-25T23:08:27.259" v="57" actId="2696"/>
        <pc:sldMkLst>
          <pc:docMk/>
          <pc:sldMk cId="3192516880" sldId="971"/>
        </pc:sldMkLst>
      </pc:sldChg>
      <pc:sldChg chg="addSp delSp modSp modAnim">
        <pc:chgData name="Eric Wright" userId="4b8ac7c9-6858-4059-8b16-bd3f7a7a7df0" providerId="ADAL" clId="{514316CB-9EB4-4E99-BF75-0B078A2B53E2}" dt="2017-08-25T23:08:43.771" v="58"/>
        <pc:sldMkLst>
          <pc:docMk/>
          <pc:sldMk cId="1384078662" sldId="972"/>
        </pc:sldMkLst>
        <pc:spChg chg="mod">
          <ac:chgData name="Eric Wright" userId="4b8ac7c9-6858-4059-8b16-bd3f7a7a7df0" providerId="ADAL" clId="{514316CB-9EB4-4E99-BF75-0B078A2B53E2}" dt="2017-08-25T23:06:23.991" v="41" actId="1035"/>
          <ac:spMkLst>
            <pc:docMk/>
            <pc:sldMk cId="1384078662" sldId="972"/>
            <ac:spMk id="8" creationId="{AE4AEEAA-1DAD-4DF5-A24A-7C6FA049275C}"/>
          </ac:spMkLst>
        </pc:spChg>
        <pc:spChg chg="mod ord">
          <ac:chgData name="Eric Wright" userId="4b8ac7c9-6858-4059-8b16-bd3f7a7a7df0" providerId="ADAL" clId="{514316CB-9EB4-4E99-BF75-0B078A2B53E2}" dt="2017-08-25T23:06:36.640" v="43" actId="167"/>
          <ac:spMkLst>
            <pc:docMk/>
            <pc:sldMk cId="1384078662" sldId="972"/>
            <ac:spMk id="9" creationId="{9BF0AC1C-B431-4A32-941B-E40D558A4A55}"/>
          </ac:spMkLst>
        </pc:spChg>
        <pc:spChg chg="mod">
          <ac:chgData name="Eric Wright" userId="4b8ac7c9-6858-4059-8b16-bd3f7a7a7df0" providerId="ADAL" clId="{514316CB-9EB4-4E99-BF75-0B078A2B53E2}" dt="2017-08-25T23:06:23.991" v="41" actId="1035"/>
          <ac:spMkLst>
            <pc:docMk/>
            <pc:sldMk cId="1384078662" sldId="972"/>
            <ac:spMk id="10" creationId="{722D3269-BA3D-46BA-902D-61F46C632184}"/>
          </ac:spMkLst>
        </pc:spChg>
        <pc:spChg chg="mod">
          <ac:chgData name="Eric Wright" userId="4b8ac7c9-6858-4059-8b16-bd3f7a7a7df0" providerId="ADAL" clId="{514316CB-9EB4-4E99-BF75-0B078A2B53E2}" dt="2017-08-25T23:06:23.991" v="41" actId="1035"/>
          <ac:spMkLst>
            <pc:docMk/>
            <pc:sldMk cId="1384078662" sldId="972"/>
            <ac:spMk id="11" creationId="{44282A87-772A-4F8A-BFA8-D7FFF8066BFC}"/>
          </ac:spMkLst>
        </pc:spChg>
        <pc:spChg chg="mod">
          <ac:chgData name="Eric Wright" userId="4b8ac7c9-6858-4059-8b16-bd3f7a7a7df0" providerId="ADAL" clId="{514316CB-9EB4-4E99-BF75-0B078A2B53E2}" dt="2017-08-25T23:06:23.991" v="41" actId="1035"/>
          <ac:spMkLst>
            <pc:docMk/>
            <pc:sldMk cId="1384078662" sldId="972"/>
            <ac:spMk id="12" creationId="{E1522119-7E76-4FEE-96AC-B2FFDAE58C19}"/>
          </ac:spMkLst>
        </pc:spChg>
        <pc:spChg chg="mod ord">
          <ac:chgData name="Eric Wright" userId="4b8ac7c9-6858-4059-8b16-bd3f7a7a7df0" providerId="ADAL" clId="{514316CB-9EB4-4E99-BF75-0B078A2B53E2}" dt="2017-08-25T23:06:32.763" v="42" actId="167"/>
          <ac:spMkLst>
            <pc:docMk/>
            <pc:sldMk cId="1384078662" sldId="972"/>
            <ac:spMk id="13" creationId="{B5365A42-EB5B-4952-B4AE-7F8E2B32A81F}"/>
          </ac:spMkLst>
        </pc:spChg>
        <pc:spChg chg="mod">
          <ac:chgData name="Eric Wright" userId="4b8ac7c9-6858-4059-8b16-bd3f7a7a7df0" providerId="ADAL" clId="{514316CB-9EB4-4E99-BF75-0B078A2B53E2}" dt="2017-08-25T23:06:23.991" v="41" actId="1035"/>
          <ac:spMkLst>
            <pc:docMk/>
            <pc:sldMk cId="1384078662" sldId="972"/>
            <ac:spMk id="14" creationId="{D632414D-F3BC-46D2-AAA3-6B6E9AC82ED6}"/>
          </ac:spMkLst>
        </pc:spChg>
        <pc:spChg chg="mod ord">
          <ac:chgData name="Eric Wright" userId="4b8ac7c9-6858-4059-8b16-bd3f7a7a7df0" providerId="ADAL" clId="{514316CB-9EB4-4E99-BF75-0B078A2B53E2}" dt="2017-08-25T23:06:39.781" v="44" actId="167"/>
          <ac:spMkLst>
            <pc:docMk/>
            <pc:sldMk cId="1384078662" sldId="972"/>
            <ac:spMk id="15" creationId="{E1C4CF33-B078-4FCC-9EBC-DEAA04D68C5D}"/>
          </ac:spMkLst>
        </pc:spChg>
        <pc:spChg chg="add mod ord">
          <ac:chgData name="Eric Wright" userId="4b8ac7c9-6858-4059-8b16-bd3f7a7a7df0" providerId="ADAL" clId="{514316CB-9EB4-4E99-BF75-0B078A2B53E2}" dt="2017-08-25T23:07:01.175" v="51" actId="167"/>
          <ac:spMkLst>
            <pc:docMk/>
            <pc:sldMk cId="1384078662" sldId="972"/>
            <ac:spMk id="16" creationId="{F2602CC5-7224-4063-86D1-E50F705C5B33}"/>
          </ac:spMkLst>
        </pc:spChg>
        <pc:spChg chg="add mod ord">
          <ac:chgData name="Eric Wright" userId="4b8ac7c9-6858-4059-8b16-bd3f7a7a7df0" providerId="ADAL" clId="{514316CB-9EB4-4E99-BF75-0B078A2B53E2}" dt="2017-08-25T23:06:58.441" v="50" actId="167"/>
          <ac:spMkLst>
            <pc:docMk/>
            <pc:sldMk cId="1384078662" sldId="972"/>
            <ac:spMk id="17" creationId="{14CB2E40-9AF0-45AC-82F5-6716C0A2B35D}"/>
          </ac:spMkLst>
        </pc:spChg>
        <pc:spChg chg="add mod">
          <ac:chgData name="Eric Wright" userId="4b8ac7c9-6858-4059-8b16-bd3f7a7a7df0" providerId="ADAL" clId="{514316CB-9EB4-4E99-BF75-0B078A2B53E2}" dt="2017-08-25T23:06:46.110" v="46" actId="20577"/>
          <ac:spMkLst>
            <pc:docMk/>
            <pc:sldMk cId="1384078662" sldId="972"/>
            <ac:spMk id="18" creationId="{D3F43568-DA1C-4AB1-B53B-540E2CD2926B}"/>
          </ac:spMkLst>
        </pc:spChg>
        <pc:spChg chg="add del mod">
          <ac:chgData name="Eric Wright" userId="4b8ac7c9-6858-4059-8b16-bd3f7a7a7df0" providerId="ADAL" clId="{514316CB-9EB4-4E99-BF75-0B078A2B53E2}" dt="2017-08-25T23:05:56.220" v="4" actId="478"/>
          <ac:spMkLst>
            <pc:docMk/>
            <pc:sldMk cId="1384078662" sldId="972"/>
            <ac:spMk id="19" creationId="{2B616704-DE6C-41D7-814B-E96040C95A4B}"/>
          </ac:spMkLst>
        </pc:spChg>
        <pc:spChg chg="add del mod">
          <ac:chgData name="Eric Wright" userId="4b8ac7c9-6858-4059-8b16-bd3f7a7a7df0" providerId="ADAL" clId="{514316CB-9EB4-4E99-BF75-0B078A2B53E2}" dt="2017-08-25T23:05:54.596" v="3" actId="478"/>
          <ac:spMkLst>
            <pc:docMk/>
            <pc:sldMk cId="1384078662" sldId="972"/>
            <ac:spMk id="20" creationId="{178577B3-A4E1-41AB-AD16-756D3CB01BC7}"/>
          </ac:spMkLst>
        </pc:spChg>
        <pc:spChg chg="add mod">
          <ac:chgData name="Eric Wright" userId="4b8ac7c9-6858-4059-8b16-bd3f7a7a7df0" providerId="ADAL" clId="{514316CB-9EB4-4E99-BF75-0B078A2B53E2}" dt="2017-08-25T23:06:23.991" v="41" actId="1035"/>
          <ac:spMkLst>
            <pc:docMk/>
            <pc:sldMk cId="1384078662" sldId="972"/>
            <ac:spMk id="22" creationId="{D529CADD-5E2D-4038-82F8-F9BDEE0EB63A}"/>
          </ac:spMkLst>
        </pc:spChg>
        <pc:spChg chg="add mod ord">
          <ac:chgData name="Eric Wright" userId="4b8ac7c9-6858-4059-8b16-bd3f7a7a7df0" providerId="ADAL" clId="{514316CB-9EB4-4E99-BF75-0B078A2B53E2}" dt="2017-08-25T23:07:06.574" v="53" actId="20577"/>
          <ac:spMkLst>
            <pc:docMk/>
            <pc:sldMk cId="1384078662" sldId="972"/>
            <ac:spMk id="23" creationId="{4E35B7FC-5331-4ED7-9FC5-64E907210120}"/>
          </ac:spMkLst>
        </pc:spChg>
        <pc:spChg chg="add mod">
          <ac:chgData name="Eric Wright" userId="4b8ac7c9-6858-4059-8b16-bd3f7a7a7df0" providerId="ADAL" clId="{514316CB-9EB4-4E99-BF75-0B078A2B53E2}" dt="2017-08-25T23:08:09.402" v="55" actId="1076"/>
          <ac:spMkLst>
            <pc:docMk/>
            <pc:sldMk cId="1384078662" sldId="972"/>
            <ac:spMk id="24" creationId="{5F01883D-14ED-412D-95C9-AF97AD49CB6B}"/>
          </ac:spMkLst>
        </pc:spChg>
        <pc:cxnChg chg="mod">
          <ac:chgData name="Eric Wright" userId="4b8ac7c9-6858-4059-8b16-bd3f7a7a7df0" providerId="ADAL" clId="{514316CB-9EB4-4E99-BF75-0B078A2B53E2}" dt="2017-08-25T23:06:23.991" v="41" actId="1035"/>
          <ac:cxnSpMkLst>
            <pc:docMk/>
            <pc:sldMk cId="1384078662" sldId="972"/>
            <ac:cxnSpMk id="7" creationId="{DF698F22-005B-4A9B-A67C-CD4FA45D102E}"/>
          </ac:cxnSpMkLst>
        </pc:cxnChg>
        <pc:cxnChg chg="add mod">
          <ac:chgData name="Eric Wright" userId="4b8ac7c9-6858-4059-8b16-bd3f7a7a7df0" providerId="ADAL" clId="{514316CB-9EB4-4E99-BF75-0B078A2B53E2}" dt="2017-08-25T23:06:23.991" v="41" actId="1035"/>
          <ac:cxnSpMkLst>
            <pc:docMk/>
            <pc:sldMk cId="1384078662" sldId="972"/>
            <ac:cxnSpMk id="21" creationId="{86F29D81-579A-4E47-8A46-231311FE3862}"/>
          </ac:cxnSpMkLst>
        </pc:cxnChg>
      </pc:sldChg>
      <pc:sldChg chg="del">
        <pc:chgData name="Eric Wright" userId="4b8ac7c9-6858-4059-8b16-bd3f7a7a7df0" providerId="ADAL" clId="{514316CB-9EB4-4E99-BF75-0B078A2B53E2}" dt="2017-08-25T23:08:26.075" v="56" actId="2696"/>
        <pc:sldMkLst>
          <pc:docMk/>
          <pc:sldMk cId="1214674746" sldId="973"/>
        </pc:sldMkLst>
      </pc:sldChg>
    </pc:docChg>
  </pc:docChgLst>
</pc:chgInfo>
</file>

<file path=ppt/handoutMasters/_rels/handoutMaster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326791" y="8610575"/>
            <a:ext cx="1209933" cy="328091"/>
          </a:xfrm>
          <a:prstGeom prst="rect">
            <a:avLst/>
          </a:prstGeom>
        </p:spPr>
      </p:pic>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8/26/2019</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pic>
        <p:nvPicPr>
          <p:cNvPr id="10" name="Picture 9"/>
          <p:cNvPicPr>
            <a:picLocks noChangeAspect="1"/>
          </p:cNvPicPr>
          <p:nvPr/>
        </p:nvPicPr>
        <p:blipFill>
          <a:blip r:embed="rId2"/>
          <a:stretch>
            <a:fillRect/>
          </a:stretch>
        </p:blipFill>
        <p:spPr>
          <a:xfrm>
            <a:off x="5400933" y="240101"/>
            <a:ext cx="1209933" cy="328091"/>
          </a:xfrm>
          <a:prstGeom prst="rect">
            <a:avLst/>
          </a:prstGeom>
        </p:spPr>
      </p:pic>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a:t>
            </a:fld>
            <a:endParaRPr lang="en-US" dirty="0"/>
          </a:p>
        </p:txBody>
      </p:sp>
    </p:spTree>
    <p:extLst>
      <p:ext uri="{BB962C8B-B14F-4D97-AF65-F5344CB8AC3E}">
        <p14:creationId xmlns:p14="http://schemas.microsoft.com/office/powerpoint/2010/main" val="1774297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13</a:t>
            </a:fld>
            <a:endParaRPr lang="en-US" dirty="0"/>
          </a:p>
        </p:txBody>
      </p:sp>
    </p:spTree>
    <p:extLst>
      <p:ext uri="{BB962C8B-B14F-4D97-AF65-F5344CB8AC3E}">
        <p14:creationId xmlns:p14="http://schemas.microsoft.com/office/powerpoint/2010/main" val="32480887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14</a:t>
            </a:fld>
            <a:endParaRPr lang="en-US" dirty="0"/>
          </a:p>
        </p:txBody>
      </p:sp>
    </p:spTree>
    <p:extLst>
      <p:ext uri="{BB962C8B-B14F-4D97-AF65-F5344CB8AC3E}">
        <p14:creationId xmlns:p14="http://schemas.microsoft.com/office/powerpoint/2010/main" val="37125331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Step-by-step example of how the data region works. Keep in mind that in this example we only have parallel loop. In an actual program, we could have as many as we want. Memory allocation will begin at the start of the data region, and deallocate at the end.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15</a:t>
            </a:fld>
            <a:endParaRPr lang="en-US" dirty="0"/>
          </a:p>
        </p:txBody>
      </p:sp>
    </p:spTree>
    <p:extLst>
      <p:ext uri="{BB962C8B-B14F-4D97-AF65-F5344CB8AC3E}">
        <p14:creationId xmlns:p14="http://schemas.microsoft.com/office/powerpoint/2010/main" val="1158083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16</a:t>
            </a:fld>
            <a:endParaRPr lang="en-US" dirty="0"/>
          </a:p>
        </p:txBody>
      </p:sp>
    </p:spTree>
    <p:extLst>
      <p:ext uri="{BB962C8B-B14F-4D97-AF65-F5344CB8AC3E}">
        <p14:creationId xmlns:p14="http://schemas.microsoft.com/office/powerpoint/2010/main" val="38741817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17</a:t>
            </a:fld>
            <a:endParaRPr lang="en-US" dirty="0"/>
          </a:p>
        </p:txBody>
      </p:sp>
    </p:spTree>
    <p:extLst>
      <p:ext uri="{BB962C8B-B14F-4D97-AF65-F5344CB8AC3E}">
        <p14:creationId xmlns:p14="http://schemas.microsoft.com/office/powerpoint/2010/main" val="35781837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Step-by-step example of how the data region works. Keep in mind that in this example we only have parallel loop. In an actual program, we could have as many as we want. Memory allocation will begin at the start of the data region, and deallocate at the end.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18</a:t>
            </a:fld>
            <a:endParaRPr lang="en-US" dirty="0"/>
          </a:p>
        </p:txBody>
      </p:sp>
    </p:spTree>
    <p:extLst>
      <p:ext uri="{BB962C8B-B14F-4D97-AF65-F5344CB8AC3E}">
        <p14:creationId xmlns:p14="http://schemas.microsoft.com/office/powerpoint/2010/main" val="12270245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our allocate/deallocate code where we use an explicit structured data clause vs an implicit structured data clause.</a:t>
            </a:r>
          </a:p>
          <a:p>
            <a:r>
              <a:rPr lang="en-US" dirty="0"/>
              <a:t>Unless the kernels/parallel region is within a data region, the kernels/parallel region acts as its own data clause. This is completely handled by the compiler.</a:t>
            </a:r>
          </a:p>
          <a:p>
            <a:r>
              <a:rPr lang="en-US" dirty="0"/>
              <a:t>This is a more implicit approach, and can lower code volume.</a:t>
            </a:r>
          </a:p>
          <a:p>
            <a:endParaRPr lang="en-US" dirty="0"/>
          </a:p>
          <a:p>
            <a:r>
              <a:rPr lang="en-US" dirty="0"/>
              <a:t>This implicit approach does mean that the data is limited to a single kernels.</a:t>
            </a:r>
          </a:p>
          <a:p>
            <a:endParaRPr lang="en-US" dirty="0"/>
          </a:p>
          <a:p>
            <a:r>
              <a:rPr lang="en-US" dirty="0"/>
              <a:t>These two codes are equivalent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20</a:t>
            </a:fld>
            <a:endParaRPr lang="en-US" dirty="0"/>
          </a:p>
        </p:txBody>
      </p:sp>
    </p:spTree>
    <p:extLst>
      <p:ext uri="{BB962C8B-B14F-4D97-AF65-F5344CB8AC3E}">
        <p14:creationId xmlns:p14="http://schemas.microsoft.com/office/powerpoint/2010/main" val="5044362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our allocate/deallocate code where we use an explicit structured data clause vs an implicit structured data clause.</a:t>
            </a:r>
          </a:p>
          <a:p>
            <a:r>
              <a:rPr lang="en-US" dirty="0"/>
              <a:t>Unless the kernels/parallel region is within a data region, the kernels/parallel region acts as its own data clause. This is completely handled by the compiler.</a:t>
            </a:r>
          </a:p>
          <a:p>
            <a:r>
              <a:rPr lang="en-US" dirty="0"/>
              <a:t>This is a more implicit approach, and can lower code volume.</a:t>
            </a:r>
          </a:p>
          <a:p>
            <a:endParaRPr lang="en-US" dirty="0"/>
          </a:p>
          <a:p>
            <a:r>
              <a:rPr lang="en-US" dirty="0"/>
              <a:t>This implicit approach does mean that the data is limited to a single kernels.</a:t>
            </a:r>
          </a:p>
          <a:p>
            <a:endParaRPr lang="en-US" dirty="0"/>
          </a:p>
          <a:p>
            <a:r>
              <a:rPr lang="en-US" dirty="0"/>
              <a:t>These two codes are equivalent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21</a:t>
            </a:fld>
            <a:endParaRPr lang="en-US" dirty="0"/>
          </a:p>
        </p:txBody>
      </p:sp>
    </p:spTree>
    <p:extLst>
      <p:ext uri="{BB962C8B-B14F-4D97-AF65-F5344CB8AC3E}">
        <p14:creationId xmlns:p14="http://schemas.microsoft.com/office/powerpoint/2010/main" val="2525865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our allocate/deallocate code where we use an explicit structured data clause vs an implicit structured data clause.</a:t>
            </a:r>
          </a:p>
          <a:p>
            <a:r>
              <a:rPr lang="en-US" dirty="0"/>
              <a:t>Unless the kernels/parallel region is within a data region, the kernels/parallel region acts as its own data clause. This is completely handled by the compiler.</a:t>
            </a:r>
          </a:p>
          <a:p>
            <a:r>
              <a:rPr lang="en-US" dirty="0"/>
              <a:t>This is a more implicit approach, and can lower code volume.</a:t>
            </a:r>
          </a:p>
          <a:p>
            <a:endParaRPr lang="en-US" dirty="0"/>
          </a:p>
          <a:p>
            <a:r>
              <a:rPr lang="en-US" dirty="0"/>
              <a:t>This implicit approach does mean that the data is limited to a single kernels.</a:t>
            </a:r>
          </a:p>
          <a:p>
            <a:endParaRPr lang="en-US" dirty="0"/>
          </a:p>
          <a:p>
            <a:r>
              <a:rPr lang="en-US" dirty="0"/>
              <a:t>These two codes are equivalent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22</a:t>
            </a:fld>
            <a:endParaRPr lang="en-US" dirty="0"/>
          </a:p>
        </p:txBody>
      </p:sp>
    </p:spTree>
    <p:extLst>
      <p:ext uri="{BB962C8B-B14F-4D97-AF65-F5344CB8AC3E}">
        <p14:creationId xmlns:p14="http://schemas.microsoft.com/office/powerpoint/2010/main" val="322798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our allocate/deallocate code where we use an explicit structured data clause vs an implicit structured data clause.</a:t>
            </a:r>
          </a:p>
          <a:p>
            <a:r>
              <a:rPr lang="en-US" dirty="0"/>
              <a:t>Unless the kernels/parallel region is within a data region, the kernels/parallel region acts as its own data clause. This is completely handled by the compiler.</a:t>
            </a:r>
          </a:p>
          <a:p>
            <a:r>
              <a:rPr lang="en-US" dirty="0"/>
              <a:t>This is a more implicit approach, and can lower code volume.</a:t>
            </a:r>
          </a:p>
          <a:p>
            <a:endParaRPr lang="en-US" dirty="0"/>
          </a:p>
          <a:p>
            <a:r>
              <a:rPr lang="en-US" dirty="0"/>
              <a:t>This implicit approach does mean that the data is limited to a single kernels.</a:t>
            </a:r>
          </a:p>
          <a:p>
            <a:endParaRPr lang="en-US" dirty="0"/>
          </a:p>
          <a:p>
            <a:r>
              <a:rPr lang="en-US" dirty="0"/>
              <a:t>These two codes are equivalent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23</a:t>
            </a:fld>
            <a:endParaRPr lang="en-US" dirty="0"/>
          </a:p>
        </p:txBody>
      </p:sp>
    </p:spTree>
    <p:extLst>
      <p:ext uri="{BB962C8B-B14F-4D97-AF65-F5344CB8AC3E}">
        <p14:creationId xmlns:p14="http://schemas.microsoft.com/office/powerpoint/2010/main" val="10075933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the programmer manages all data transfers between the CPU and device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a:t>
            </a:fld>
            <a:endParaRPr lang="en-US" dirty="0"/>
          </a:p>
        </p:txBody>
      </p:sp>
    </p:spTree>
    <p:extLst>
      <p:ext uri="{BB962C8B-B14F-4D97-AF65-F5344CB8AC3E}">
        <p14:creationId xmlns:p14="http://schemas.microsoft.com/office/powerpoint/2010/main" val="17855614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code on the left is showing a data region extending over 2 kernels regions, minimizing the number of data transfers that need to occur.</a:t>
            </a:r>
          </a:p>
          <a:p>
            <a:r>
              <a:rPr lang="en-US" dirty="0"/>
              <a:t>The code on the right shows to kernels region, each with their own implicit data region. This means that the code on the right has twice as many data transfers as the code on the left.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24</a:t>
            </a:fld>
            <a:endParaRPr lang="en-US" dirty="0"/>
          </a:p>
        </p:txBody>
      </p:sp>
    </p:spTree>
    <p:extLst>
      <p:ext uri="{BB962C8B-B14F-4D97-AF65-F5344CB8AC3E}">
        <p14:creationId xmlns:p14="http://schemas.microsoft.com/office/powerpoint/2010/main" val="8119339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code on the left is showing a data region extending over 2 kernels regions, minimizing the number of data transfers that need to occur.</a:t>
            </a:r>
          </a:p>
          <a:p>
            <a:r>
              <a:rPr lang="en-US" dirty="0"/>
              <a:t>The code on the right shows to kernels region, each with their own implicit data region. This means that the code on the right has twice as many data transfers as the code on the left.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25</a:t>
            </a:fld>
            <a:endParaRPr lang="en-US" dirty="0"/>
          </a:p>
        </p:txBody>
      </p:sp>
    </p:spTree>
    <p:extLst>
      <p:ext uri="{BB962C8B-B14F-4D97-AF65-F5344CB8AC3E}">
        <p14:creationId xmlns:p14="http://schemas.microsoft.com/office/powerpoint/2010/main" val="39955061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classic example for a data lifetime that’s not neatly structured is a C++ class. Member arrays are allocated in a constructor, freed in a destructor, and used throughout the class functions. How can we add a structured data region to this? We can’t.</a:t>
            </a:r>
          </a:p>
          <a:p>
            <a:endParaRPr lang="en-US" dirty="0"/>
          </a:p>
          <a:p>
            <a:r>
              <a:rPr lang="en-US" dirty="0"/>
              <a:t>“enter data” is an OpenACC directive; it is not two separate directives.</a:t>
            </a:r>
          </a:p>
          <a:p>
            <a:endParaRPr lang="en-US" dirty="0"/>
          </a:p>
          <a:p>
            <a:r>
              <a:rPr lang="en-US" dirty="0"/>
              <a:t>Enter data is used for device memory allocation. The two directives that work with this is create and copyin. Copyin will also copy data from Host to Device.</a:t>
            </a:r>
          </a:p>
          <a:p>
            <a:endParaRPr lang="en-US" dirty="0"/>
          </a:p>
          <a:p>
            <a:r>
              <a:rPr lang="en-US" dirty="0"/>
              <a:t>You can have as many enter data’s as you would like. </a:t>
            </a:r>
          </a:p>
          <a:p>
            <a:endParaRPr lang="en-US" dirty="0"/>
          </a:p>
          <a:p>
            <a:r>
              <a:rPr lang="en-US" dirty="0"/>
              <a:t>Unstructured Data Directives are not a “data region” in the same way that the structured one was. With the unstructured data directive, we can have multiple starting and ending points. Arrays that are allocated together can be deallocated at separate times.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27</a:t>
            </a:fld>
            <a:endParaRPr lang="en-US" dirty="0"/>
          </a:p>
        </p:txBody>
      </p:sp>
    </p:spTree>
    <p:extLst>
      <p:ext uri="{BB962C8B-B14F-4D97-AF65-F5344CB8AC3E}">
        <p14:creationId xmlns:p14="http://schemas.microsoft.com/office/powerpoint/2010/main" val="24973227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“exit data” is the other unstructured data directive.</a:t>
            </a:r>
          </a:p>
          <a:p>
            <a:endParaRPr lang="en-US" dirty="0"/>
          </a:p>
          <a:p>
            <a:r>
              <a:rPr lang="en-US" dirty="0"/>
              <a:t>Exit data is used for memory deallocation, and to copy data from the device to the host (device to CPU)</a:t>
            </a:r>
          </a:p>
          <a:p>
            <a:endParaRPr lang="en-US" dirty="0"/>
          </a:p>
          <a:p>
            <a:r>
              <a:rPr lang="en-US" dirty="0"/>
              <a:t>The largest benefit of the unstructured data directives is its ability to branch across multiple functions. This can be especially useful when implementing C/C++ Classes/Structs (which will be covered later.)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28</a:t>
            </a:fld>
            <a:endParaRPr lang="en-US" dirty="0"/>
          </a:p>
        </p:txBody>
      </p:sp>
    </p:spTree>
    <p:extLst>
      <p:ext uri="{BB962C8B-B14F-4D97-AF65-F5344CB8AC3E}">
        <p14:creationId xmlns:p14="http://schemas.microsoft.com/office/powerpoint/2010/main" val="5676514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most of the data clauses available to be used alongside the data directive. All of these clauses (except for present) will allocate memory on the device. They will also deallocate memory from the device upon the completion of the data region. All of these clauses can handle multiple arrays at once. For example:</a:t>
            </a:r>
          </a:p>
          <a:p>
            <a:r>
              <a:rPr lang="en-US" dirty="0"/>
              <a:t>copy(A[0:N], B[0:M], C[0:Q])</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29</a:t>
            </a:fld>
            <a:endParaRPr lang="en-US" dirty="0"/>
          </a:p>
        </p:txBody>
      </p:sp>
    </p:spTree>
    <p:extLst>
      <p:ext uri="{BB962C8B-B14F-4D97-AF65-F5344CB8AC3E}">
        <p14:creationId xmlns:p14="http://schemas.microsoft.com/office/powerpoint/2010/main" val="41198938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code example as earlier. a, b, and c will all be found in device memory.</a:t>
            </a:r>
          </a:p>
          <a:p>
            <a:endParaRPr lang="en-US" dirty="0"/>
          </a:p>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30</a:t>
            </a:fld>
            <a:endParaRPr lang="en-US" dirty="0"/>
          </a:p>
        </p:txBody>
      </p:sp>
    </p:spTree>
    <p:extLst>
      <p:ext uri="{BB962C8B-B14F-4D97-AF65-F5344CB8AC3E}">
        <p14:creationId xmlns:p14="http://schemas.microsoft.com/office/powerpoint/2010/main" val="14890619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This code does not highlight all of the benefits of using unstructured data directives (we will have a better example later), but this example does give a simple introduction.</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31</a:t>
            </a:fld>
            <a:endParaRPr lang="en-US" dirty="0"/>
          </a:p>
        </p:txBody>
      </p:sp>
    </p:spTree>
    <p:extLst>
      <p:ext uri="{BB962C8B-B14F-4D97-AF65-F5344CB8AC3E}">
        <p14:creationId xmlns:p14="http://schemas.microsoft.com/office/powerpoint/2010/main" val="27003521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Unlike the structured example, we cannot rely on a single </a:t>
            </a:r>
            <a:r>
              <a:rPr lang="en-US" b="1" dirty="0"/>
              <a:t>copyout(c[0:N])</a:t>
            </a:r>
            <a:r>
              <a:rPr lang="en-US" b="0" dirty="0"/>
              <a:t>, when using unstructured data directives, you must first allocate c with </a:t>
            </a:r>
            <a:r>
              <a:rPr lang="en-US" b="1" dirty="0"/>
              <a:t>create</a:t>
            </a:r>
            <a:r>
              <a:rPr lang="en-US" b="0" dirty="0"/>
              <a:t> and then deallocate it with </a:t>
            </a:r>
            <a:r>
              <a:rPr lang="en-US" b="1" dirty="0"/>
              <a:t>copyout</a:t>
            </a:r>
            <a:r>
              <a:rPr lang="en-US" b="0" dirty="0"/>
              <a:t>. This means that the implicit memory allocation that came with the structured data region no longer applies here. </a:t>
            </a:r>
          </a:p>
          <a:p>
            <a:endParaRPr lang="en-US" b="0" dirty="0"/>
          </a:p>
          <a:p>
            <a:r>
              <a:rPr lang="en-US" dirty="0"/>
              <a:t>Also, at the end, we see that A and B still exist on the device. This is because we did not explicitly deallocate them.</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32</a:t>
            </a:fld>
            <a:endParaRPr lang="en-US" dirty="0"/>
          </a:p>
        </p:txBody>
      </p:sp>
    </p:spTree>
    <p:extLst>
      <p:ext uri="{BB962C8B-B14F-4D97-AF65-F5344CB8AC3E}">
        <p14:creationId xmlns:p14="http://schemas.microsoft.com/office/powerpoint/2010/main" val="9244102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properly deallocate A and B by adding the delete clause.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33</a:t>
            </a:fld>
            <a:endParaRPr lang="en-US" dirty="0"/>
          </a:p>
        </p:txBody>
      </p:sp>
    </p:spTree>
    <p:extLst>
      <p:ext uri="{BB962C8B-B14F-4D97-AF65-F5344CB8AC3E}">
        <p14:creationId xmlns:p14="http://schemas.microsoft.com/office/powerpoint/2010/main" val="16755223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side by side comparison of the unstructured vs structured approach</a:t>
            </a:r>
          </a:p>
          <a:p>
            <a:endParaRPr lang="en-US" dirty="0"/>
          </a:p>
          <a:p>
            <a:r>
              <a:rPr lang="en-US" dirty="0"/>
              <a:t>In this context, the structured approach is probably a better choice (less code), but both give equivalent performance. It is generally up to programmer preference.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34</a:t>
            </a:fld>
            <a:endParaRPr lang="en-US" dirty="0"/>
          </a:p>
        </p:txBody>
      </p:sp>
    </p:spTree>
    <p:extLst>
      <p:ext uri="{BB962C8B-B14F-4D97-AF65-F5344CB8AC3E}">
        <p14:creationId xmlns:p14="http://schemas.microsoft.com/office/powerpoint/2010/main" val="4129367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meant by “visible?” – In order for the code</a:t>
            </a:r>
            <a:r>
              <a:rPr lang="en-US" baseline="0" dirty="0"/>
              <a:t> to run on the accelerator, the accelerator must be able to access the data. On a shared memory device, like the multicore device we previously used, host data is always visible on the device. On a distinct memory accelerator, such as a device without a unified memory, it may be necessary to copy the data to the device first.</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a:t>
            </a:fld>
            <a:endParaRPr lang="en-US" dirty="0"/>
          </a:p>
        </p:txBody>
      </p:sp>
    </p:spTree>
    <p:extLst>
      <p:ext uri="{BB962C8B-B14F-4D97-AF65-F5344CB8AC3E}">
        <p14:creationId xmlns:p14="http://schemas.microsoft.com/office/powerpoint/2010/main" val="37522986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another example code. We have separate functions for array allocation/deallocation. This is the ideal scenario for unstructured data regions. By using these functions, we could have a code that allocates arrays at various points of the code. With these various allocations, it is hard to determine a single “starting point” for the data transfers. So instead of having a single starting point with a structured data region, we could simply do many device data allocations/deallocations.</a:t>
            </a:r>
          </a:p>
          <a:p>
            <a:endParaRPr lang="en-US" dirty="0"/>
          </a:p>
          <a:p>
            <a:r>
              <a:rPr lang="en-US" dirty="0"/>
              <a:t>This example isn’t very intense. However, these concepts could easily be applied to very large codes.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35</a:t>
            </a:fld>
            <a:endParaRPr lang="en-US" dirty="0"/>
          </a:p>
        </p:txBody>
      </p:sp>
    </p:spTree>
    <p:extLst>
      <p:ext uri="{BB962C8B-B14F-4D97-AF65-F5344CB8AC3E}">
        <p14:creationId xmlns:p14="http://schemas.microsoft.com/office/powerpoint/2010/main" val="4570720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36</a:t>
            </a:fld>
            <a:endParaRPr lang="en-US" dirty="0"/>
          </a:p>
        </p:txBody>
      </p:sp>
    </p:spTree>
    <p:extLst>
      <p:ext uri="{BB962C8B-B14F-4D97-AF65-F5344CB8AC3E}">
        <p14:creationId xmlns:p14="http://schemas.microsoft.com/office/powerpoint/2010/main" val="20896583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various times in your program, you may need to synchronize data between the host and device.  For example, you may periodically want to output intermediate data to a file so need to copy a variable back to the host.  To do this, OpenACC provides the “update” directive.  This directive shouldn’t be thought of as</a:t>
            </a:r>
            <a:r>
              <a:rPr lang="en-US" baseline="0" dirty="0"/>
              <a:t> a memory copy, although on distinct memory machines a memory copy is the most likely outcome. Instead think of an update as making the host and device data coherent. If a “update device”, then I’m saying the device data is potentially out of date and should be made coherent with the host. If I say “update self”, then I’m saying that the host copy is potentially out of date and should be made coherent with the device.</a:t>
            </a:r>
          </a:p>
          <a:p>
            <a:endParaRPr lang="en-US" baseline="0" dirty="0"/>
          </a:p>
          <a:p>
            <a:r>
              <a:rPr lang="en-US" baseline="0" dirty="0"/>
              <a:t>Why “self”? – Originally in OpenACC the update directive used the “host” clause. OpenACC 2.0 opened the possibility of nesting compute regions (parallel or kernels) within compute regions, which means that an update could possibly occur between nested regions on a device, so “host” was renamed “self”, as-in: “update my copy of this data.” Speaking practically, nested compute regions aren’t widely supported, so “self” is generally a synonym for “host.”</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37</a:t>
            </a:fld>
            <a:endParaRPr lang="en-US" dirty="0"/>
          </a:p>
        </p:txBody>
      </p:sp>
    </p:spTree>
    <p:extLst>
      <p:ext uri="{BB962C8B-B14F-4D97-AF65-F5344CB8AC3E}">
        <p14:creationId xmlns:p14="http://schemas.microsoft.com/office/powerpoint/2010/main" val="9809895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various times in your program, you may need to synchronize data between the host and device.  For example, you may periodically want to output intermediate data to a file so need to copy a variable back to the host.  To do this, OpenACC provides the “update” directive.  It has two clauses, “self” or sometime called “host”, which states that at this point in the program, the data should be copied back to the host.  “device” states that the data should be copied to the device.  You put the variable or variables to copy in a comma delimited list within the parenthesis.  Use the same array shaping syntax as other data clauses, i.e. begging element, colon, number of elements to copy.  Sub-arrays can be used and the data needs not be contiguous but is more performant if it is.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38</a:t>
            </a:fld>
            <a:endParaRPr lang="en-US" dirty="0"/>
          </a:p>
        </p:txBody>
      </p:sp>
    </p:spTree>
    <p:extLst>
      <p:ext uri="{BB962C8B-B14F-4D97-AF65-F5344CB8AC3E}">
        <p14:creationId xmlns:p14="http://schemas.microsoft.com/office/powerpoint/2010/main" val="200124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39</a:t>
            </a:fld>
            <a:endParaRPr lang="en-US" dirty="0"/>
          </a:p>
        </p:txBody>
      </p:sp>
    </p:spTree>
    <p:extLst>
      <p:ext uri="{BB962C8B-B14F-4D97-AF65-F5344CB8AC3E}">
        <p14:creationId xmlns:p14="http://schemas.microsoft.com/office/powerpoint/2010/main" val="11802841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40</a:t>
            </a:fld>
            <a:endParaRPr lang="en-US" dirty="0"/>
          </a:p>
        </p:txBody>
      </p:sp>
    </p:spTree>
    <p:extLst>
      <p:ext uri="{BB962C8B-B14F-4D97-AF65-F5344CB8AC3E}">
        <p14:creationId xmlns:p14="http://schemas.microsoft.com/office/powerpoint/2010/main" val="17564172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example</a:t>
            </a:r>
            <a:r>
              <a:rPr lang="en-US" baseline="0" dirty="0"/>
              <a:t> for Fortran Derived Types would be a useful addition to this section.</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41</a:t>
            </a:fld>
            <a:endParaRPr lang="en-US" dirty="0"/>
          </a:p>
        </p:txBody>
      </p:sp>
    </p:spTree>
    <p:extLst>
      <p:ext uri="{BB962C8B-B14F-4D97-AF65-F5344CB8AC3E}">
        <p14:creationId xmlns:p14="http://schemas.microsoft.com/office/powerpoint/2010/main" val="30897348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we want to encapsulate our data, we will need to provide our class with methods to perform data synchronization.  Here we have two methods, one to update the host and one to update the device.  Just like when we had the dynamic float3 struct, you don’t want to update the “this” pointer itself.  This will cause a shallow copy to be performed and overwrite your device or host address to “_A”.  Instead, you need to individually copy each fixed size data member, including scalar data members.  In this case you probably don’t actually need to copy “_size” since it hasn’t changed, but we include it for illustration.  </a:t>
            </a:r>
          </a:p>
          <a:p>
            <a:r>
              <a:rPr lang="en-US" dirty="0"/>
              <a:t>If your data member was itself another class with dynamic data members, you would need to call each element of the “_A” array’s method to perform the data synchronization.</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45</a:t>
            </a:fld>
            <a:endParaRPr lang="en-US" dirty="0"/>
          </a:p>
        </p:txBody>
      </p:sp>
    </p:spTree>
    <p:extLst>
      <p:ext uri="{BB962C8B-B14F-4D97-AF65-F5344CB8AC3E}">
        <p14:creationId xmlns:p14="http://schemas.microsoft.com/office/powerpoint/2010/main" val="29375991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walk through an example on what’s happening to the data for these two class objects, A and B.  To start, A and B’s constructors are invoked and the device data is created.  B is initialized on the host and then B’s </a:t>
            </a:r>
            <a:r>
              <a:rPr lang="en-US" dirty="0" err="1"/>
              <a:t>accUpdateDevice</a:t>
            </a:r>
            <a:r>
              <a:rPr lang="en-US" dirty="0"/>
              <a:t> method is called to synchronize the device data.  Next we enter the compute region where we update A using the values from B.  Copy back A’s values from the device by calling A’s “</a:t>
            </a:r>
            <a:r>
              <a:rPr lang="en-US" dirty="0" err="1"/>
              <a:t>accUpdateSelf</a:t>
            </a:r>
            <a:r>
              <a:rPr lang="en-US" dirty="0"/>
              <a:t>” method and print out the results.  Finally, A and B’s destructors are called when the program exits, freeing the memory from the device and host.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46</a:t>
            </a:fld>
            <a:endParaRPr lang="en-US" dirty="0"/>
          </a:p>
        </p:txBody>
      </p:sp>
    </p:spTree>
    <p:extLst>
      <p:ext uri="{BB962C8B-B14F-4D97-AF65-F5344CB8AC3E}">
        <p14:creationId xmlns:p14="http://schemas.microsoft.com/office/powerpoint/2010/main" val="20605712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48</a:t>
            </a:fld>
            <a:endParaRPr lang="en-US" dirty="0"/>
          </a:p>
        </p:txBody>
      </p:sp>
    </p:spTree>
    <p:extLst>
      <p:ext uri="{BB962C8B-B14F-4D97-AF65-F5344CB8AC3E}">
        <p14:creationId xmlns:p14="http://schemas.microsoft.com/office/powerpoint/2010/main" val="42465619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you may have an array </a:t>
            </a:r>
            <a:r>
              <a:rPr lang="en-US" b="1" dirty="0"/>
              <a:t>A</a:t>
            </a:r>
            <a:endParaRPr lang="en-US" b="0" dirty="0"/>
          </a:p>
          <a:p>
            <a:endParaRPr lang="en-US" b="0" dirty="0"/>
          </a:p>
          <a:p>
            <a:r>
              <a:rPr lang="en-US" b="0" dirty="0"/>
              <a:t>The host and the device will both have a copy of </a:t>
            </a:r>
            <a:r>
              <a:rPr lang="en-US" b="1" dirty="0"/>
              <a:t>A</a:t>
            </a:r>
            <a:endParaRPr lang="en-US" b="0" dirty="0"/>
          </a:p>
          <a:p>
            <a:endParaRPr lang="en-US" b="0" dirty="0"/>
          </a:p>
          <a:p>
            <a:r>
              <a:rPr lang="en-US" b="0" dirty="0"/>
              <a:t>You may have a situation where </a:t>
            </a:r>
            <a:r>
              <a:rPr lang="en-US" b="1" dirty="0"/>
              <a:t>A </a:t>
            </a:r>
            <a:r>
              <a:rPr lang="en-US" b="0" dirty="0"/>
              <a:t>in the device memory is populated with completely different data than </a:t>
            </a:r>
            <a:r>
              <a:rPr lang="en-US" b="1" dirty="0"/>
              <a:t>A</a:t>
            </a:r>
            <a:r>
              <a:rPr lang="en-US" b="0" dirty="0"/>
              <a:t> on the host memory.</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a:t>
            </a:fld>
            <a:endParaRPr lang="en-US" dirty="0"/>
          </a:p>
        </p:txBody>
      </p:sp>
    </p:spTree>
    <p:extLst>
      <p:ext uri="{BB962C8B-B14F-4D97-AF65-F5344CB8AC3E}">
        <p14:creationId xmlns:p14="http://schemas.microsoft.com/office/powerpoint/2010/main" val="422311695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49</a:t>
            </a:fld>
            <a:endParaRPr lang="en-US" dirty="0"/>
          </a:p>
        </p:txBody>
      </p:sp>
    </p:spTree>
    <p:extLst>
      <p:ext uri="{BB962C8B-B14F-4D97-AF65-F5344CB8AC3E}">
        <p14:creationId xmlns:p14="http://schemas.microsoft.com/office/powerpoint/2010/main" val="14733598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two links are the name of the video. If you search with that name on YouTube, it should be easy to find. Uploaded by the YouTube account “OpenACC”</a:t>
            </a:r>
          </a:p>
          <a:p>
            <a:endParaRPr lang="en-US" dirty="0"/>
          </a:p>
          <a:p>
            <a:r>
              <a:rPr lang="en-US" dirty="0"/>
              <a:t>The code link leads to the </a:t>
            </a:r>
            <a:r>
              <a:rPr lang="en-US" dirty="0" err="1"/>
              <a:t>OpenACCUsersGroup</a:t>
            </a:r>
            <a:r>
              <a:rPr lang="en-US" dirty="0"/>
              <a:t> </a:t>
            </a:r>
            <a:r>
              <a:rPr lang="en-US" dirty="0" err="1"/>
              <a:t>github</a:t>
            </a:r>
            <a:r>
              <a:rPr lang="en-US" dirty="0"/>
              <a: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50</a:t>
            </a:fld>
            <a:endParaRPr lang="en-US" dirty="0"/>
          </a:p>
        </p:txBody>
      </p:sp>
    </p:spTree>
    <p:extLst>
      <p:ext uri="{BB962C8B-B14F-4D97-AF65-F5344CB8AC3E}">
        <p14:creationId xmlns:p14="http://schemas.microsoft.com/office/powerpoint/2010/main" val="13943813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quick step-by-step of the copy clause. It will be presented graphically in the next slide.</a:t>
            </a:r>
          </a:p>
          <a:p>
            <a:endParaRPr lang="en-US" dirty="0"/>
          </a:p>
          <a:p>
            <a:r>
              <a:rPr lang="en-US" dirty="0"/>
              <a:t>When managing data between the CPU and GPU, the CPU and GPU copy will be different. Though, you will refer to them with the same variable name. In this case, if you attempt to access array ‘a’ outside of the kernels region, then it will use the CPU copy. If you attempt to access array ‘a’ inside of the kernels region, it will use the GPU copy. This process is automatic. This is different than how CUDA functions (no need to separate device pointers)</a:t>
            </a:r>
          </a:p>
          <a:p>
            <a:endParaRPr lang="en-US" dirty="0"/>
          </a:p>
          <a:p>
            <a:r>
              <a:rPr lang="en-US" dirty="0"/>
              <a:t>The “Execute Kernels” step basically means to run our loop on the GPU.</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52</a:t>
            </a:fld>
            <a:endParaRPr lang="en-US" dirty="0"/>
          </a:p>
        </p:txBody>
      </p:sp>
    </p:spTree>
    <p:extLst>
      <p:ext uri="{BB962C8B-B14F-4D97-AF65-F5344CB8AC3E}">
        <p14:creationId xmlns:p14="http://schemas.microsoft.com/office/powerpoint/2010/main" val="313959344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same step-by-step as earlier. We will see how the copy clause moves data between the two memories.</a:t>
            </a:r>
          </a:p>
          <a:p>
            <a:endParaRPr lang="en-US" dirty="0"/>
          </a:p>
          <a:p>
            <a:r>
              <a:rPr lang="en-US" b="1" dirty="0"/>
              <a:t>A</a:t>
            </a:r>
            <a:r>
              <a:rPr lang="en-US" b="0" dirty="0"/>
              <a:t> is the array prior to the execution of our loop. </a:t>
            </a:r>
            <a:r>
              <a:rPr lang="en-US" b="1" dirty="0"/>
              <a:t>A’</a:t>
            </a:r>
            <a:r>
              <a:rPr lang="en-US" b="0" dirty="0"/>
              <a:t> is the array after the execution of our loop. </a:t>
            </a:r>
            <a:r>
              <a:rPr lang="en-US" b="1" dirty="0"/>
              <a:t>A </a:t>
            </a:r>
            <a:r>
              <a:rPr lang="en-US" b="0" dirty="0"/>
              <a:t>and </a:t>
            </a:r>
            <a:r>
              <a:rPr lang="en-US" b="1" dirty="0"/>
              <a:t>A’</a:t>
            </a:r>
            <a:r>
              <a:rPr lang="en-US" b="0" dirty="0"/>
              <a:t> are the same array (same memory location), they just contain different data (different values, A[0] might not be the same value as A’[0])</a:t>
            </a:r>
            <a:endParaRPr lang="en-US" b="1"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53</a:t>
            </a:fld>
            <a:endParaRPr lang="en-US" dirty="0"/>
          </a:p>
        </p:txBody>
      </p:sp>
    </p:spTree>
    <p:extLst>
      <p:ext uri="{BB962C8B-B14F-4D97-AF65-F5344CB8AC3E}">
        <p14:creationId xmlns:p14="http://schemas.microsoft.com/office/powerpoint/2010/main" val="432938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replaces the image of the ambiguous Host/Device with a more definite CPU/device. While many of these concepts apply to a general Host/Device system, we are specifically focusing on running our code on a device.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a:t>
            </a:fld>
            <a:endParaRPr lang="en-US" dirty="0"/>
          </a:p>
        </p:txBody>
      </p:sp>
    </p:spTree>
    <p:extLst>
      <p:ext uri="{BB962C8B-B14F-4D97-AF65-F5344CB8AC3E}">
        <p14:creationId xmlns:p14="http://schemas.microsoft.com/office/powerpoint/2010/main" val="1521631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directive marks a region of the code, and the programmer has control of the data within that region.</a:t>
            </a:r>
          </a:p>
          <a:p>
            <a:endParaRPr lang="en-US" dirty="0"/>
          </a:p>
          <a:p>
            <a:r>
              <a:rPr lang="en-US" dirty="0"/>
              <a:t>We have seen that </a:t>
            </a:r>
            <a:r>
              <a:rPr lang="en-US" i="1" u="none" dirty="0"/>
              <a:t>copy</a:t>
            </a:r>
            <a:r>
              <a:rPr lang="en-US" i="0" u="none" dirty="0"/>
              <a:t> clause used in the previous module, now we will learn the rest.</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a:t>
            </a:fld>
            <a:endParaRPr lang="en-US" dirty="0"/>
          </a:p>
        </p:txBody>
      </p:sp>
    </p:spTree>
    <p:extLst>
      <p:ext uri="{BB962C8B-B14F-4D97-AF65-F5344CB8AC3E}">
        <p14:creationId xmlns:p14="http://schemas.microsoft.com/office/powerpoint/2010/main" val="5678515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Array shaping is how you specify the size of the array. If you do not specify a shape, then the compiler will try to assume the size. This works well in Fortran, since Fortran tracks the size of the array, however, it will most likely not work in C/C++. Array shaping is also the only way to copy a portion of data from the array (for example, if you only need to copy half of the array, this can be a performance boost, cutting out unnecessary copies)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10</a:t>
            </a:fld>
            <a:endParaRPr lang="en-US" dirty="0"/>
          </a:p>
        </p:txBody>
      </p:sp>
    </p:spTree>
    <p:extLst>
      <p:ext uri="{BB962C8B-B14F-4D97-AF65-F5344CB8AC3E}">
        <p14:creationId xmlns:p14="http://schemas.microsoft.com/office/powerpoint/2010/main" val="2284754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how you shape multi-dimensional arrays. The same rules apply as the previous slide.</a:t>
            </a:r>
          </a:p>
          <a:p>
            <a:endParaRPr lang="en-US" dirty="0"/>
          </a:p>
          <a:p>
            <a:r>
              <a:rPr lang="en-US" dirty="0"/>
              <a:t>Note: This is really assuming a 2D static array in C. Flattened/Linearized 2D arrays are more common.</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11</a:t>
            </a:fld>
            <a:endParaRPr lang="en-US" dirty="0"/>
          </a:p>
        </p:txBody>
      </p:sp>
    </p:spTree>
    <p:extLst>
      <p:ext uri="{BB962C8B-B14F-4D97-AF65-F5344CB8AC3E}">
        <p14:creationId xmlns:p14="http://schemas.microsoft.com/office/powerpoint/2010/main" val="36730087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how you shape multi-dimensional arrays. The same rules apply as the previous slide.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12</a:t>
            </a:fld>
            <a:endParaRPr lang="en-US" dirty="0"/>
          </a:p>
        </p:txBody>
      </p:sp>
    </p:spTree>
    <p:extLst>
      <p:ext uri="{BB962C8B-B14F-4D97-AF65-F5344CB8AC3E}">
        <p14:creationId xmlns:p14="http://schemas.microsoft.com/office/powerpoint/2010/main" val="14919182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1_Title Slide ">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t="21875" b="21875"/>
          <a:stretch/>
        </p:blipFill>
        <p:spPr>
          <a:xfrm>
            <a:off x="0" y="0"/>
            <a:ext cx="10972800" cy="6172200"/>
          </a:xfrm>
          <a:prstGeom prst="rect">
            <a:avLst/>
          </a:prstGeom>
        </p:spPr>
      </p:pic>
      <p:sp>
        <p:nvSpPr>
          <p:cNvPr id="11" name="Rectangle 4"/>
          <p:cNvSpPr>
            <a:spLocks noGrp="1" noChangeArrowheads="1"/>
          </p:cNvSpPr>
          <p:nvPr userDrawn="1">
            <p:ph type="subTitle" idx="1"/>
          </p:nvPr>
        </p:nvSpPr>
        <p:spPr>
          <a:xfrm>
            <a:off x="433639" y="2349988"/>
            <a:ext cx="8972550" cy="369332"/>
          </a:xfrm>
        </p:spPr>
        <p:txBody>
          <a:bodyPr wrap="square" anchor="t">
            <a:spAutoFit/>
          </a:bodyPr>
          <a:lstStyle>
            <a:lvl1pPr marL="0" indent="0" algn="l">
              <a:lnSpc>
                <a:spcPct val="90000"/>
              </a:lnSpc>
              <a:spcBef>
                <a:spcPts val="600"/>
              </a:spcBef>
              <a:spcAft>
                <a:spcPts val="300"/>
              </a:spcAft>
              <a:buFontTx/>
              <a:buNone/>
              <a:defRPr sz="2000" b="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33639" y="917182"/>
            <a:ext cx="8972550" cy="1419681"/>
          </a:xfrm>
        </p:spPr>
        <p:txBody>
          <a:bodyPr anchor="b">
            <a:noAutofit/>
          </a:bodyPr>
          <a:lstStyle>
            <a:lvl1pPr algn="l">
              <a:lnSpc>
                <a:spcPct val="90000"/>
              </a:lnSpc>
              <a:spcBef>
                <a:spcPts val="0"/>
              </a:spcBef>
              <a:defRPr sz="5200" b="0" cap="all" baseline="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28075" y="0"/>
            <a:ext cx="187005" cy="6172200"/>
            <a:chOff x="311342" y="0"/>
            <a:chExt cx="401443" cy="6172200"/>
          </a:xfrm>
        </p:grpSpPr>
        <p:sp>
          <p:nvSpPr>
            <p:cNvPr id="10" name="Rectangle 9"/>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68551" y="5405553"/>
            <a:ext cx="1661097" cy="447845"/>
          </a:xfrm>
          <a:prstGeom prst="rect">
            <a:avLst/>
          </a:prstGeom>
        </p:spPr>
      </p:pic>
      <p:sp>
        <p:nvSpPr>
          <p:cNvPr id="13" name="Rectangle 12">
            <a:extLst>
              <a:ext uri="{FF2B5EF4-FFF2-40B4-BE49-F238E27FC236}">
                <a16:creationId xmlns:a16="http://schemas.microsoft.com/office/drawing/2014/main" id="{00758F21-21BC-42A3-990B-D5EF8FF8A686}"/>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1111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641" y="649796"/>
            <a:ext cx="9976104" cy="590931"/>
          </a:xfrm>
        </p:spPr>
        <p:txBody>
          <a:bodyPr/>
          <a:lstStyle>
            <a:lvl1pPr algn="l">
              <a:defRPr b="0" baseline="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36740" y="2103035"/>
            <a:ext cx="9948672" cy="3718925"/>
          </a:xfrm>
        </p:spPr>
        <p:txBody>
          <a:bodyPr/>
          <a:lstStyle>
            <a:lvl1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1pPr>
            <a:lvl2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2pPr>
            <a:lvl3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19641" y="1188030"/>
            <a:ext cx="9976104" cy="525463"/>
          </a:xfrm>
        </p:spPr>
        <p:txBody>
          <a:bodyPr/>
          <a:lstStyle>
            <a:lvl1pPr marL="0" indent="0" algn="l">
              <a:buFontTx/>
              <a:buNone/>
              <a:defRPr sz="2400" b="0">
                <a:solidFill>
                  <a:schemeClr val="tx2"/>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grpSp>
        <p:nvGrpSpPr>
          <p:cNvPr id="15" name="Group 14"/>
          <p:cNvGrpSpPr/>
          <p:nvPr userDrawn="1"/>
        </p:nvGrpSpPr>
        <p:grpSpPr>
          <a:xfrm>
            <a:off x="-28075" y="0"/>
            <a:ext cx="187005" cy="6172200"/>
            <a:chOff x="311342" y="0"/>
            <a:chExt cx="401443" cy="6172200"/>
          </a:xfrm>
        </p:grpSpPr>
        <p:sp>
          <p:nvSpPr>
            <p:cNvPr id="16" name="Rectangle 1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9370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 Blue">
    <p:spTree>
      <p:nvGrpSpPr>
        <p:cNvPr id="1" name=""/>
        <p:cNvGrpSpPr/>
        <p:nvPr/>
      </p:nvGrpSpPr>
      <p:grpSpPr>
        <a:xfrm>
          <a:off x="0" y="0"/>
          <a:ext cx="0" cy="0"/>
          <a:chOff x="0" y="0"/>
          <a:chExt cx="0" cy="0"/>
        </a:xfrm>
      </p:grpSpPr>
      <p:sp>
        <p:nvSpPr>
          <p:cNvPr id="3" name="Rectangle 2"/>
          <p:cNvSpPr/>
          <p:nvPr userDrawn="1"/>
        </p:nvSpPr>
        <p:spPr>
          <a:xfrm>
            <a:off x="0" y="0"/>
            <a:ext cx="10972800" cy="53464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377739"/>
            <a:ext cx="9976104" cy="590931"/>
          </a:xfrm>
        </p:spPr>
        <p:txBody>
          <a:bodyPr anchor="ctr"/>
          <a:lstStyle>
            <a:lvl1pPr algn="ctr">
              <a:defRPr>
                <a:solidFill>
                  <a:schemeClr val="tx1"/>
                </a:solidFill>
              </a:defRPr>
            </a:lvl1pPr>
          </a:lstStyle>
          <a:p>
            <a:r>
              <a:rPr lang="en-US" dirty="0"/>
              <a:t>Click to edit Master title style</a:t>
            </a:r>
          </a:p>
        </p:txBody>
      </p:sp>
      <p:grpSp>
        <p:nvGrpSpPr>
          <p:cNvPr id="4" name="Group 3"/>
          <p:cNvGrpSpPr/>
          <p:nvPr userDrawn="1"/>
        </p:nvGrpSpPr>
        <p:grpSpPr>
          <a:xfrm>
            <a:off x="-28075" y="0"/>
            <a:ext cx="187005" cy="6172200"/>
            <a:chOff x="311342" y="0"/>
            <a:chExt cx="401443" cy="6172200"/>
          </a:xfrm>
        </p:grpSpPr>
        <p:sp>
          <p:nvSpPr>
            <p:cNvPr id="5" name="Rectangle 4"/>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7511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6" name="Rectangle 5"/>
          <p:cNvSpPr/>
          <p:nvPr userDrawn="1"/>
        </p:nvSpPr>
        <p:spPr>
          <a:xfrm>
            <a:off x="160020" y="2165063"/>
            <a:ext cx="10812780" cy="31813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85408" y="3026024"/>
            <a:ext cx="8805227" cy="624769"/>
          </a:xfrm>
        </p:spPr>
        <p:txBody>
          <a:bodyPr/>
          <a:lstStyle>
            <a:lvl1pPr marL="0" indent="0">
              <a:buClr>
                <a:schemeClr val="bg2"/>
              </a:buClr>
              <a:buSzPct val="100000"/>
              <a:buFontTx/>
              <a:buNone/>
              <a:defRPr sz="2800">
                <a:solidFill>
                  <a:schemeClr val="tx1"/>
                </a:solidFill>
              </a:defRPr>
            </a:lvl1pPr>
            <a:lvl2pPr marL="571500" indent="0">
              <a:buClr>
                <a:schemeClr val="bg2"/>
              </a:buClr>
              <a:buSzPct val="100000"/>
              <a:buFontTx/>
              <a:buNone/>
              <a:defRPr sz="2400">
                <a:solidFill>
                  <a:schemeClr val="tx1"/>
                </a:solidFill>
              </a:defRPr>
            </a:lvl2pPr>
            <a:lvl3pPr marL="1089025" indent="0">
              <a:buClr>
                <a:schemeClr val="bg2"/>
              </a:buClr>
              <a:buSzPct val="100000"/>
              <a:buFontTx/>
              <a:buNone/>
              <a:defRPr sz="2400">
                <a:solidFill>
                  <a:schemeClr val="tx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p:txBody>
      </p:sp>
      <p:sp>
        <p:nvSpPr>
          <p:cNvPr id="5" name="Text Placeholder 4"/>
          <p:cNvSpPr>
            <a:spLocks noGrp="1"/>
          </p:cNvSpPr>
          <p:nvPr>
            <p:ph type="body" sz="quarter" idx="10"/>
          </p:nvPr>
        </p:nvSpPr>
        <p:spPr>
          <a:xfrm>
            <a:off x="1685408" y="4039406"/>
            <a:ext cx="8805227" cy="525463"/>
          </a:xfrm>
        </p:spPr>
        <p:txBody>
          <a:bodyPr/>
          <a:lstStyle>
            <a:lvl1pPr marL="0" indent="0" algn="l">
              <a:buFontTx/>
              <a:buNone/>
              <a:defRPr sz="1800" b="0">
                <a:solidFill>
                  <a:schemeClr val="tx1"/>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16" name="Rectangle 15"/>
          <p:cNvSpPr/>
          <p:nvPr userDrawn="1"/>
        </p:nvSpPr>
        <p:spPr>
          <a:xfrm>
            <a:off x="39303" y="1274332"/>
            <a:ext cx="1603324" cy="1475018"/>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
        <p:nvSpPr>
          <p:cNvPr id="17" name="Rectangle 16"/>
          <p:cNvSpPr/>
          <p:nvPr userDrawn="1"/>
        </p:nvSpPr>
        <p:spPr>
          <a:xfrm rot="10800000">
            <a:off x="9303106" y="4972804"/>
            <a:ext cx="1603324" cy="1264024"/>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2211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476791"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76791"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03666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76791" y="661226"/>
            <a:ext cx="9976104" cy="590931"/>
          </a:xfrm>
        </p:spPr>
        <p:txBody>
          <a:bodyPr/>
          <a:lstStyle>
            <a:lvl1pPr algn="l">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cap="all" baseline="0"/>
            </a:lvl1pPr>
          </a:lstStyle>
          <a:p>
            <a:r>
              <a:rPr lang="en-US" dirty="0"/>
              <a:t>Click to edit Master title style</a:t>
            </a:r>
          </a:p>
        </p:txBody>
      </p:sp>
      <p:sp>
        <p:nvSpPr>
          <p:cNvPr id="3" name="Content Placeholder 2"/>
          <p:cNvSpPr>
            <a:spLocks noGrp="1"/>
          </p:cNvSpPr>
          <p:nvPr>
            <p:ph idx="1"/>
          </p:nvPr>
        </p:nvSpPr>
        <p:spPr/>
        <p:txBody>
          <a:bodyPr/>
          <a:lstStyle>
            <a:lvl1pPr>
              <a:buSzPct val="100000"/>
              <a:buFontTx/>
              <a:buBlip>
                <a:blip r:embed="rId2"/>
              </a:buBlip>
              <a:defRPr/>
            </a:lvl1pPr>
            <a:lvl2pPr>
              <a:buSzPct val="100000"/>
              <a:buFontTx/>
              <a:buBlip>
                <a:blip r:embed="rId2"/>
              </a:buBlip>
              <a:defRPr/>
            </a:lvl2pPr>
            <a:lvl3pPr>
              <a:buSzPct val="100000"/>
              <a:buFontTx/>
              <a:buBlip>
                <a:blip r:embed="rId2"/>
              </a:buBlip>
              <a:defRPr sz="1800"/>
            </a:lvl3pPr>
            <a:lvl4pPr>
              <a:defRPr sz="1800">
                <a:solidFill>
                  <a:schemeClr val="tx1"/>
                </a:solidFill>
                <a:latin typeface="Trebuchet MS" pitchFamily="34" charset="0"/>
              </a:defRPr>
            </a:lvl4pPr>
            <a:lvl5pPr>
              <a:defRPr sz="1800">
                <a:solidFill>
                  <a:schemeClr val="tx1"/>
                </a:solidFill>
                <a:latin typeface="Trebuchet MS"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7245942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21036"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437392" y="210523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grpSp>
        <p:nvGrpSpPr>
          <p:cNvPr id="25" name="Group 24"/>
          <p:cNvGrpSpPr/>
          <p:nvPr userDrawn="1"/>
        </p:nvGrpSpPr>
        <p:grpSpPr>
          <a:xfrm>
            <a:off x="-28075" y="0"/>
            <a:ext cx="187005" cy="6172200"/>
            <a:chOff x="311342" y="0"/>
            <a:chExt cx="401443" cy="6172200"/>
          </a:xfrm>
        </p:grpSpPr>
        <p:sp>
          <p:nvSpPr>
            <p:cNvPr id="26" name="Rectangle 2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496574" y="5769221"/>
            <a:ext cx="770828" cy="207821"/>
          </a:xfrm>
          <a:prstGeom prst="rect">
            <a:avLst/>
          </a:prstGeom>
        </p:spPr>
      </p:pic>
      <p:sp>
        <p:nvSpPr>
          <p:cNvPr id="8" name="Rectangle 7">
            <a:extLst>
              <a:ext uri="{FF2B5EF4-FFF2-40B4-BE49-F238E27FC236}">
                <a16:creationId xmlns:a16="http://schemas.microsoft.com/office/drawing/2014/main" id="{D98335A6-6C83-43BB-9EB9-31546C966985}"/>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1" r:id="rId1"/>
    <p:sldLayoutId id="2147483896" r:id="rId2"/>
    <p:sldLayoutId id="2147483954" r:id="rId3"/>
    <p:sldLayoutId id="2147483917" r:id="rId4"/>
    <p:sldLayoutId id="2147483969" r:id="rId5"/>
    <p:sldLayoutId id="2147483919" r:id="rId6"/>
    <p:sldLayoutId id="2147483982"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rtl="0" fontAlgn="base">
        <a:lnSpc>
          <a:spcPct val="90000"/>
        </a:lnSpc>
        <a:spcBef>
          <a:spcPct val="0"/>
        </a:spcBef>
        <a:spcAft>
          <a:spcPct val="0"/>
        </a:spcAft>
        <a:defRPr sz="3600" b="0"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hyperlink" Target="https://github.com/OpenACCUserGroup/openacc-users-group/tree/master/Contributed_Sample_Codes/Tutorial1/solver" TargetMode="External"/><Relationship Id="rId4" Type="http://schemas.openxmlformats.org/officeDocument/2006/relationships/hyperlink" Target="https://youtu.be/0zTX7-CPvV8"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a:t>Speaker, Date</a:t>
            </a:r>
          </a:p>
          <a:p>
            <a:endParaRPr lang="en-US" dirty="0"/>
          </a:p>
        </p:txBody>
      </p:sp>
      <p:sp>
        <p:nvSpPr>
          <p:cNvPr id="3" name="Title 2"/>
          <p:cNvSpPr>
            <a:spLocks noGrp="1"/>
          </p:cNvSpPr>
          <p:nvPr>
            <p:ph type="title"/>
          </p:nvPr>
        </p:nvSpPr>
        <p:spPr/>
        <p:txBody>
          <a:bodyPr/>
          <a:lstStyle/>
          <a:p>
            <a:r>
              <a:rPr lang="en-US" dirty="0"/>
              <a:t>MODULE five:</a:t>
            </a:r>
            <a:br>
              <a:rPr lang="en-US" dirty="0"/>
            </a:br>
            <a:r>
              <a:rPr lang="en-US" dirty="0"/>
              <a:t>data management</a:t>
            </a:r>
          </a:p>
        </p:txBody>
      </p:sp>
    </p:spTree>
    <p:extLst>
      <p:ext uri="{BB962C8B-B14F-4D97-AF65-F5344CB8AC3E}">
        <p14:creationId xmlns:p14="http://schemas.microsoft.com/office/powerpoint/2010/main" val="2002526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Array Shaping</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endParaRPr lang="en-US" dirty="0"/>
          </a:p>
        </p:txBody>
      </p:sp>
      <p:sp>
        <p:nvSpPr>
          <p:cNvPr id="7" name="Content Placeholder 2">
            <a:extLst>
              <a:ext uri="{FF2B5EF4-FFF2-40B4-BE49-F238E27FC236}">
                <a16:creationId xmlns:a16="http://schemas.microsoft.com/office/drawing/2014/main" id="{E105E7FE-2877-461D-B03B-7F59487F07A7}"/>
              </a:ext>
            </a:extLst>
          </p:cNvPr>
          <p:cNvSpPr>
            <a:spLocks noGrp="1"/>
          </p:cNvSpPr>
          <p:nvPr>
            <p:ph idx="1"/>
          </p:nvPr>
        </p:nvSpPr>
        <p:spPr>
          <a:xfrm>
            <a:off x="436740" y="2103035"/>
            <a:ext cx="9948672" cy="1935565"/>
          </a:xfrm>
        </p:spPr>
        <p:txBody>
          <a:bodyPr/>
          <a:lstStyle/>
          <a:p>
            <a:r>
              <a:rPr lang="en-US" dirty="0"/>
              <a:t>Sometimes the compiler needs help understanding the </a:t>
            </a:r>
            <a:r>
              <a:rPr lang="en-US" i="1" dirty="0"/>
              <a:t>shape</a:t>
            </a:r>
            <a:r>
              <a:rPr lang="en-US" dirty="0"/>
              <a:t> of an array</a:t>
            </a:r>
          </a:p>
          <a:p>
            <a:r>
              <a:rPr lang="en-US" dirty="0"/>
              <a:t>The first number is the start index of the array</a:t>
            </a:r>
          </a:p>
          <a:p>
            <a:r>
              <a:rPr lang="en-US" dirty="0"/>
              <a:t>In C/C++, the second number is how much data is to be transferred</a:t>
            </a:r>
          </a:p>
          <a:p>
            <a:r>
              <a:rPr lang="en-US" dirty="0"/>
              <a:t>In Fortran, the second number is the ending index</a:t>
            </a:r>
          </a:p>
        </p:txBody>
      </p:sp>
      <p:sp>
        <p:nvSpPr>
          <p:cNvPr id="6" name="TextBox 5">
            <a:extLst>
              <a:ext uri="{FF2B5EF4-FFF2-40B4-BE49-F238E27FC236}">
                <a16:creationId xmlns:a16="http://schemas.microsoft.com/office/drawing/2014/main" id="{DFF8390A-703D-4A1E-9A52-BDCE91C2F627}"/>
              </a:ext>
            </a:extLst>
          </p:cNvPr>
          <p:cNvSpPr txBox="1"/>
          <p:nvPr/>
        </p:nvSpPr>
        <p:spPr>
          <a:xfrm>
            <a:off x="419640" y="5005034"/>
            <a:ext cx="8165559" cy="480131"/>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a:t>
            </a:r>
            <a:r>
              <a:rPr lang="en-US" sz="2800" dirty="0" err="1">
                <a:solidFill>
                  <a:srgbClr val="8E4000"/>
                </a:solidFill>
                <a:latin typeface="Consolas" panose="020B0609020204030204" pitchFamily="49" charset="0"/>
                <a:cs typeface="Courier New" panose="02070309020205020404" pitchFamily="49" charset="0"/>
              </a:rPr>
              <a:t>starting_index:ending_index</a:t>
            </a:r>
            <a:r>
              <a:rPr lang="en-US" sz="2800" dirty="0">
                <a:solidFill>
                  <a:srgbClr val="8E4000"/>
                </a:solidFill>
                <a:latin typeface="Consolas" panose="020B0609020204030204" pitchFamily="49" charset="0"/>
                <a:cs typeface="Courier New" panose="02070309020205020404" pitchFamily="49" charset="0"/>
              </a:rPr>
              <a:t>))</a:t>
            </a:r>
          </a:p>
        </p:txBody>
      </p:sp>
      <p:sp>
        <p:nvSpPr>
          <p:cNvPr id="8" name="TextBox 7">
            <a:extLst>
              <a:ext uri="{FF2B5EF4-FFF2-40B4-BE49-F238E27FC236}">
                <a16:creationId xmlns:a16="http://schemas.microsoft.com/office/drawing/2014/main" id="{B942318C-215C-4778-BB6A-5B048F886129}"/>
              </a:ext>
            </a:extLst>
          </p:cNvPr>
          <p:cNvSpPr txBox="1"/>
          <p:nvPr/>
        </p:nvSpPr>
        <p:spPr>
          <a:xfrm>
            <a:off x="436740" y="4140200"/>
            <a:ext cx="8148459" cy="4801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a:t>
            </a:r>
            <a:r>
              <a:rPr lang="en-US" sz="2800" dirty="0" err="1">
                <a:solidFill>
                  <a:srgbClr val="8E4000"/>
                </a:solidFill>
                <a:latin typeface="Consolas" panose="020B0609020204030204" pitchFamily="49" charset="0"/>
                <a:cs typeface="Courier New" panose="02070309020205020404" pitchFamily="49" charset="0"/>
              </a:rPr>
              <a:t>starting_index:length</a:t>
            </a:r>
            <a:r>
              <a:rPr lang="en-US" sz="2800" dirty="0">
                <a:solidFill>
                  <a:srgbClr val="8E4000"/>
                </a:solidFill>
                <a:latin typeface="Consolas" panose="020B06090202040302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486773EF-A6E1-49C7-9159-24EF988E827A}"/>
              </a:ext>
            </a:extLst>
          </p:cNvPr>
          <p:cNvSpPr txBox="1"/>
          <p:nvPr/>
        </p:nvSpPr>
        <p:spPr>
          <a:xfrm>
            <a:off x="8585199" y="4252487"/>
            <a:ext cx="85151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C/C++</a:t>
            </a:r>
          </a:p>
        </p:txBody>
      </p:sp>
      <p:sp>
        <p:nvSpPr>
          <p:cNvPr id="9" name="TextBox 8">
            <a:extLst>
              <a:ext uri="{FF2B5EF4-FFF2-40B4-BE49-F238E27FC236}">
                <a16:creationId xmlns:a16="http://schemas.microsoft.com/office/drawing/2014/main" id="{4F739057-126C-4B97-8462-1A9EFC466B4B}"/>
              </a:ext>
            </a:extLst>
          </p:cNvPr>
          <p:cNvSpPr txBox="1"/>
          <p:nvPr/>
        </p:nvSpPr>
        <p:spPr>
          <a:xfrm>
            <a:off x="8585199" y="5110734"/>
            <a:ext cx="92845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Fortran</a:t>
            </a:r>
          </a:p>
        </p:txBody>
      </p:sp>
    </p:spTree>
    <p:extLst>
      <p:ext uri="{BB962C8B-B14F-4D97-AF65-F5344CB8AC3E}">
        <p14:creationId xmlns:p14="http://schemas.microsoft.com/office/powerpoint/2010/main" val="553071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Array Shaping (cont.)</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r>
              <a:rPr lang="en-US" dirty="0"/>
              <a:t>Multi-dimensional Array shaping</a:t>
            </a:r>
          </a:p>
        </p:txBody>
      </p:sp>
      <p:sp>
        <p:nvSpPr>
          <p:cNvPr id="6" name="TextBox 5">
            <a:extLst>
              <a:ext uri="{FF2B5EF4-FFF2-40B4-BE49-F238E27FC236}">
                <a16:creationId xmlns:a16="http://schemas.microsoft.com/office/drawing/2014/main" id="{DFF8390A-703D-4A1E-9A52-BDCE91C2F627}"/>
              </a:ext>
            </a:extLst>
          </p:cNvPr>
          <p:cNvSpPr txBox="1"/>
          <p:nvPr/>
        </p:nvSpPr>
        <p:spPr>
          <a:xfrm>
            <a:off x="436740" y="4350611"/>
            <a:ext cx="8165559" cy="480131"/>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copy(array(1:N, 1:M))</a:t>
            </a:r>
          </a:p>
        </p:txBody>
      </p:sp>
      <p:sp>
        <p:nvSpPr>
          <p:cNvPr id="8" name="TextBox 7">
            <a:extLst>
              <a:ext uri="{FF2B5EF4-FFF2-40B4-BE49-F238E27FC236}">
                <a16:creationId xmlns:a16="http://schemas.microsoft.com/office/drawing/2014/main" id="{B942318C-215C-4778-BB6A-5B048F886129}"/>
              </a:ext>
            </a:extLst>
          </p:cNvPr>
          <p:cNvSpPr txBox="1"/>
          <p:nvPr/>
        </p:nvSpPr>
        <p:spPr>
          <a:xfrm>
            <a:off x="436740" y="2459216"/>
            <a:ext cx="8148459" cy="4801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copy(array[0:N][0:M])</a:t>
            </a:r>
          </a:p>
        </p:txBody>
      </p:sp>
      <p:sp>
        <p:nvSpPr>
          <p:cNvPr id="3" name="TextBox 2">
            <a:extLst>
              <a:ext uri="{FF2B5EF4-FFF2-40B4-BE49-F238E27FC236}">
                <a16:creationId xmlns:a16="http://schemas.microsoft.com/office/drawing/2014/main" id="{486773EF-A6E1-49C7-9159-24EF988E827A}"/>
              </a:ext>
            </a:extLst>
          </p:cNvPr>
          <p:cNvSpPr txBox="1"/>
          <p:nvPr/>
        </p:nvSpPr>
        <p:spPr>
          <a:xfrm>
            <a:off x="8585199" y="2571503"/>
            <a:ext cx="85151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C/C++</a:t>
            </a:r>
          </a:p>
        </p:txBody>
      </p:sp>
      <p:sp>
        <p:nvSpPr>
          <p:cNvPr id="9" name="TextBox 8">
            <a:extLst>
              <a:ext uri="{FF2B5EF4-FFF2-40B4-BE49-F238E27FC236}">
                <a16:creationId xmlns:a16="http://schemas.microsoft.com/office/drawing/2014/main" id="{4F739057-126C-4B97-8462-1A9EFC466B4B}"/>
              </a:ext>
            </a:extLst>
          </p:cNvPr>
          <p:cNvSpPr txBox="1"/>
          <p:nvPr/>
        </p:nvSpPr>
        <p:spPr>
          <a:xfrm>
            <a:off x="8602299" y="4456311"/>
            <a:ext cx="92845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Fortran</a:t>
            </a:r>
          </a:p>
        </p:txBody>
      </p:sp>
      <p:sp>
        <p:nvSpPr>
          <p:cNvPr id="10" name="Rectangle 9"/>
          <p:cNvSpPr/>
          <p:nvPr/>
        </p:nvSpPr>
        <p:spPr>
          <a:xfrm>
            <a:off x="436740" y="3368040"/>
            <a:ext cx="8165559" cy="5943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Both of these examples copy a 2D array to the device</a:t>
            </a:r>
          </a:p>
        </p:txBody>
      </p:sp>
    </p:spTree>
    <p:extLst>
      <p:ext uri="{BB962C8B-B14F-4D97-AF65-F5344CB8AC3E}">
        <p14:creationId xmlns:p14="http://schemas.microsoft.com/office/powerpoint/2010/main" val="3330740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Array Shaping (cont.)</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r>
              <a:rPr lang="en-US" dirty="0"/>
              <a:t>Partial Arrays</a:t>
            </a:r>
          </a:p>
        </p:txBody>
      </p:sp>
      <p:sp>
        <p:nvSpPr>
          <p:cNvPr id="6" name="TextBox 5">
            <a:extLst>
              <a:ext uri="{FF2B5EF4-FFF2-40B4-BE49-F238E27FC236}">
                <a16:creationId xmlns:a16="http://schemas.microsoft.com/office/drawing/2014/main" id="{DFF8390A-703D-4A1E-9A52-BDCE91C2F627}"/>
              </a:ext>
            </a:extLst>
          </p:cNvPr>
          <p:cNvSpPr txBox="1"/>
          <p:nvPr/>
        </p:nvSpPr>
        <p:spPr>
          <a:xfrm>
            <a:off x="436740" y="4350611"/>
            <a:ext cx="8165559" cy="480131"/>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a:t>
            </a:r>
            <a:r>
              <a:rPr lang="en-US" sz="2800" dirty="0" err="1">
                <a:solidFill>
                  <a:srgbClr val="8E4000"/>
                </a:solidFill>
                <a:latin typeface="Consolas" panose="020B0609020204030204" pitchFamily="49" charset="0"/>
                <a:cs typeface="Courier New" panose="02070309020205020404" pitchFamily="49" charset="0"/>
              </a:rPr>
              <a:t>i</a:t>
            </a:r>
            <a:r>
              <a:rPr lang="en-US" sz="2800" dirty="0">
                <a:solidFill>
                  <a:srgbClr val="8E4000"/>
                </a:solidFill>
                <a:latin typeface="Consolas" panose="020B0609020204030204" pitchFamily="49" charset="0"/>
                <a:cs typeface="Courier New" panose="02070309020205020404" pitchFamily="49" charset="0"/>
              </a:rPr>
              <a:t>*N/4:i*N/4+N/4))</a:t>
            </a:r>
          </a:p>
        </p:txBody>
      </p:sp>
      <p:sp>
        <p:nvSpPr>
          <p:cNvPr id="8" name="TextBox 7">
            <a:extLst>
              <a:ext uri="{FF2B5EF4-FFF2-40B4-BE49-F238E27FC236}">
                <a16:creationId xmlns:a16="http://schemas.microsoft.com/office/drawing/2014/main" id="{B942318C-215C-4778-BB6A-5B048F886129}"/>
              </a:ext>
            </a:extLst>
          </p:cNvPr>
          <p:cNvSpPr txBox="1"/>
          <p:nvPr/>
        </p:nvSpPr>
        <p:spPr>
          <a:xfrm>
            <a:off x="436740" y="2459216"/>
            <a:ext cx="8148459" cy="4801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copy(array[</a:t>
            </a:r>
            <a:r>
              <a:rPr lang="en-US" sz="2800" dirty="0" err="1">
                <a:solidFill>
                  <a:srgbClr val="8E4000"/>
                </a:solidFill>
                <a:latin typeface="Consolas" panose="020B0609020204030204" pitchFamily="49" charset="0"/>
                <a:cs typeface="Courier New" panose="02070309020205020404" pitchFamily="49" charset="0"/>
              </a:rPr>
              <a:t>i</a:t>
            </a:r>
            <a:r>
              <a:rPr lang="en-US" sz="2800" dirty="0">
                <a:solidFill>
                  <a:srgbClr val="8E4000"/>
                </a:solidFill>
                <a:latin typeface="Consolas" panose="020B0609020204030204" pitchFamily="49" charset="0"/>
                <a:cs typeface="Courier New" panose="02070309020205020404" pitchFamily="49" charset="0"/>
              </a:rPr>
              <a:t>*N/4:N/4])</a:t>
            </a:r>
          </a:p>
        </p:txBody>
      </p:sp>
      <p:sp>
        <p:nvSpPr>
          <p:cNvPr id="3" name="TextBox 2">
            <a:extLst>
              <a:ext uri="{FF2B5EF4-FFF2-40B4-BE49-F238E27FC236}">
                <a16:creationId xmlns:a16="http://schemas.microsoft.com/office/drawing/2014/main" id="{486773EF-A6E1-49C7-9159-24EF988E827A}"/>
              </a:ext>
            </a:extLst>
          </p:cNvPr>
          <p:cNvSpPr txBox="1"/>
          <p:nvPr/>
        </p:nvSpPr>
        <p:spPr>
          <a:xfrm>
            <a:off x="8585199" y="2571503"/>
            <a:ext cx="85151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C/C++</a:t>
            </a:r>
          </a:p>
        </p:txBody>
      </p:sp>
      <p:sp>
        <p:nvSpPr>
          <p:cNvPr id="9" name="TextBox 8">
            <a:extLst>
              <a:ext uri="{FF2B5EF4-FFF2-40B4-BE49-F238E27FC236}">
                <a16:creationId xmlns:a16="http://schemas.microsoft.com/office/drawing/2014/main" id="{4F739057-126C-4B97-8462-1A9EFC466B4B}"/>
              </a:ext>
            </a:extLst>
          </p:cNvPr>
          <p:cNvSpPr txBox="1"/>
          <p:nvPr/>
        </p:nvSpPr>
        <p:spPr>
          <a:xfrm>
            <a:off x="8602299" y="4456311"/>
            <a:ext cx="92845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Fortran</a:t>
            </a:r>
          </a:p>
        </p:txBody>
      </p:sp>
      <p:sp>
        <p:nvSpPr>
          <p:cNvPr id="5" name="Rectangle 4"/>
          <p:cNvSpPr/>
          <p:nvPr/>
        </p:nvSpPr>
        <p:spPr>
          <a:xfrm>
            <a:off x="436740" y="3368040"/>
            <a:ext cx="8165559" cy="5943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Both of these examples copy only ¼ of the full array</a:t>
            </a:r>
          </a:p>
        </p:txBody>
      </p:sp>
    </p:spTree>
    <p:extLst>
      <p:ext uri="{BB962C8B-B14F-4D97-AF65-F5344CB8AC3E}">
        <p14:creationId xmlns:p14="http://schemas.microsoft.com/office/powerpoint/2010/main" val="426601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Structured data Directive</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2734238" y="2192078"/>
            <a:ext cx="7947119" cy="20313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endParaRPr lang="en-US" sz="2000" dirty="0">
              <a:solidFill>
                <a:srgbClr val="C00000"/>
              </a:solidFill>
              <a:latin typeface="Consolas" panose="020B0609020204030204" pitchFamily="49" charset="0"/>
              <a:cs typeface="Courier New" panose="02070309020205020404" pitchFamily="49" charset="0"/>
            </a:endParaRPr>
          </a:p>
          <a:p>
            <a:pPr>
              <a:lnSpc>
                <a:spcPct val="90000"/>
              </a:lnSpc>
            </a:pPr>
            <a:endParaRPr lang="en-US" sz="2000" dirty="0">
              <a:solidFill>
                <a:srgbClr val="C00000"/>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b="1" dirty="0">
                <a:solidFill>
                  <a:srgbClr val="0080A7"/>
                </a:solidFill>
                <a:latin typeface="Consolas" panose="020B0609020204030204" pitchFamily="49" charset="0"/>
                <a:cs typeface="Courier New" panose="02070309020205020404" pitchFamily="49" charset="0"/>
              </a:rPr>
              <a:t>#pragma acc parallel loop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rgbClr val="A64CFF"/>
                </a:solidFill>
                <a:latin typeface="Consolas" panose="020B0609020204030204" pitchFamily="49" charset="0"/>
                <a:cs typeface="Courier New" panose="02070309020205020404" pitchFamily="49" charset="0"/>
              </a:rPr>
              <a:t>int</a:t>
            </a:r>
            <a:r>
              <a:rPr lang="en-US" sz="2000" dirty="0">
                <a:solidFill>
                  <a:schemeClr val="bg1"/>
                </a:solidFill>
                <a:latin typeface="Consolas" panose="020B0609020204030204" pitchFamily="49" charset="0"/>
                <a:cs typeface="Courier New" panose="02070309020205020404" pitchFamily="49" charset="0"/>
              </a:rPr>
              <a:t> i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i &lt; N; i</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c[i] = a[i]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p>
          <a:p>
            <a:pPr>
              <a:lnSpc>
                <a:spcPct val="90000"/>
              </a:lnSpc>
            </a:pPr>
            <a:endParaRPr lang="en-US" sz="2000" dirty="0">
              <a:solidFill>
                <a:srgbClr val="C00000"/>
              </a:solidFill>
              <a:latin typeface="Consolas" panose="020B0609020204030204" pitchFamily="49" charset="0"/>
              <a:cs typeface="Courier New" panose="02070309020205020404" pitchFamily="49" charset="0"/>
            </a:endParaRPr>
          </a:p>
        </p:txBody>
      </p:sp>
      <p:sp>
        <p:nvSpPr>
          <p:cNvPr id="3" name="TextBox 2">
            <a:extLst>
              <a:ext uri="{FF2B5EF4-FFF2-40B4-BE49-F238E27FC236}">
                <a16:creationId xmlns:a16="http://schemas.microsoft.com/office/drawing/2014/main" id="{50BCC66C-DF47-445B-9F9D-26476965D5A8}"/>
              </a:ext>
            </a:extLst>
          </p:cNvPr>
          <p:cNvSpPr txBox="1"/>
          <p:nvPr/>
        </p:nvSpPr>
        <p:spPr>
          <a:xfrm>
            <a:off x="185737" y="2602741"/>
            <a:ext cx="2443163" cy="13388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This </a:t>
            </a:r>
            <a:r>
              <a:rPr lang="en-US" b="1" dirty="0">
                <a:solidFill>
                  <a:srgbClr val="030382"/>
                </a:solidFill>
              </a:rPr>
              <a:t>parallel loop </a:t>
            </a:r>
            <a:r>
              <a:rPr lang="en-US" dirty="0">
                <a:solidFill>
                  <a:schemeClr val="bg1"/>
                </a:solidFill>
              </a:rPr>
              <a:t>will execute on the </a:t>
            </a:r>
            <a:r>
              <a:rPr lang="en-US" b="1" dirty="0">
                <a:solidFill>
                  <a:srgbClr val="030382"/>
                </a:solidFill>
              </a:rPr>
              <a:t>accelerator</a:t>
            </a:r>
            <a:r>
              <a:rPr lang="en-US" dirty="0">
                <a:solidFill>
                  <a:schemeClr val="bg1"/>
                </a:solidFill>
              </a:rPr>
              <a:t>, so </a:t>
            </a:r>
            <a:r>
              <a:rPr lang="en-US" b="1" dirty="0">
                <a:solidFill>
                  <a:srgbClr val="030382"/>
                </a:solidFill>
              </a:rPr>
              <a:t>a, b, and c </a:t>
            </a:r>
            <a:r>
              <a:rPr lang="en-US" dirty="0">
                <a:solidFill>
                  <a:schemeClr val="bg1"/>
                </a:solidFill>
              </a:rPr>
              <a:t>must be visible on the accelerator.</a:t>
            </a:r>
            <a:endParaRPr lang="en-US" b="1" dirty="0">
              <a:solidFill>
                <a:srgbClr val="030382"/>
              </a:solidFill>
            </a:endParaRPr>
          </a:p>
        </p:txBody>
      </p:sp>
    </p:spTree>
    <p:extLst>
      <p:ext uri="{BB962C8B-B14F-4D97-AF65-F5344CB8AC3E}">
        <p14:creationId xmlns:p14="http://schemas.microsoft.com/office/powerpoint/2010/main" val="648672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Structured data Directive</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2734228" y="2192070"/>
            <a:ext cx="7947119" cy="20313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b="1" dirty="0">
                <a:solidFill>
                  <a:srgbClr val="0080A7"/>
                </a:solidFill>
                <a:latin typeface="Consolas" panose="020B0609020204030204" pitchFamily="49" charset="0"/>
                <a:cs typeface="Courier New" panose="02070309020205020404" pitchFamily="49" charset="0"/>
              </a:rPr>
              <a:t>#pragma acc data copyin(a[0:N],b[0:N]) copyout(c[0:N])</a:t>
            </a:r>
          </a:p>
          <a:p>
            <a:pPr>
              <a:lnSpc>
                <a:spcPct val="90000"/>
              </a:lnSpc>
            </a:pP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b="1" dirty="0">
                <a:solidFill>
                  <a:srgbClr val="0080A7"/>
                </a:solidFill>
                <a:latin typeface="Consolas" panose="020B0609020204030204" pitchFamily="49" charset="0"/>
                <a:cs typeface="Courier New" panose="02070309020205020404" pitchFamily="49" charset="0"/>
              </a:rPr>
              <a:t>#pragma acc parallel loop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rgbClr val="A64CFF"/>
                </a:solidFill>
                <a:latin typeface="Consolas" panose="020B0609020204030204" pitchFamily="49" charset="0"/>
                <a:cs typeface="Courier New" panose="02070309020205020404" pitchFamily="49" charset="0"/>
              </a:rPr>
              <a:t>int</a:t>
            </a:r>
            <a:r>
              <a:rPr lang="en-US" sz="2000" dirty="0">
                <a:solidFill>
                  <a:schemeClr val="bg1"/>
                </a:solidFill>
                <a:latin typeface="Consolas" panose="020B0609020204030204" pitchFamily="49" charset="0"/>
                <a:cs typeface="Courier New" panose="02070309020205020404" pitchFamily="49" charset="0"/>
              </a:rPr>
              <a:t> i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i &lt; N; i</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c[i] = a[i]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p>
          <a:p>
            <a:pPr>
              <a:lnSpc>
                <a:spcPct val="90000"/>
              </a:lnSpc>
            </a:pPr>
            <a:r>
              <a:rPr lang="en-US" sz="2000" dirty="0">
                <a:solidFill>
                  <a:schemeClr val="bg1"/>
                </a:solidFill>
                <a:latin typeface="Consolas" panose="020B0609020204030204" pitchFamily="49" charset="0"/>
                <a:cs typeface="Courier New" panose="02070309020205020404" pitchFamily="49" charset="0"/>
              </a:rPr>
              <a:t>}</a:t>
            </a:r>
          </a:p>
        </p:txBody>
      </p:sp>
      <p:sp>
        <p:nvSpPr>
          <p:cNvPr id="3" name="Arrow: Right 2">
            <a:extLst>
              <a:ext uri="{FF2B5EF4-FFF2-40B4-BE49-F238E27FC236}">
                <a16:creationId xmlns:a16="http://schemas.microsoft.com/office/drawing/2014/main" id="{1FF1EFA4-5957-4444-AB22-2A4A79FD3F8C}"/>
              </a:ext>
            </a:extLst>
          </p:cNvPr>
          <p:cNvSpPr/>
          <p:nvPr/>
        </p:nvSpPr>
        <p:spPr>
          <a:xfrm>
            <a:off x="1985973" y="2528880"/>
            <a:ext cx="591093" cy="257175"/>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EE4D37CC-A288-47C6-B0B7-17563B15375D}"/>
              </a:ext>
            </a:extLst>
          </p:cNvPr>
          <p:cNvSpPr/>
          <p:nvPr/>
        </p:nvSpPr>
        <p:spPr>
          <a:xfrm>
            <a:off x="1985972" y="3910077"/>
            <a:ext cx="591093" cy="257175"/>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58FB3E3-4D6D-472C-A119-91BD88B1D03F}"/>
              </a:ext>
            </a:extLst>
          </p:cNvPr>
          <p:cNvSpPr txBox="1"/>
          <p:nvPr/>
        </p:nvSpPr>
        <p:spPr>
          <a:xfrm>
            <a:off x="0" y="2364749"/>
            <a:ext cx="2117823"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Start of             Data Region</a:t>
            </a:r>
          </a:p>
        </p:txBody>
      </p:sp>
      <p:sp>
        <p:nvSpPr>
          <p:cNvPr id="8" name="TextBox 7">
            <a:extLst>
              <a:ext uri="{FF2B5EF4-FFF2-40B4-BE49-F238E27FC236}">
                <a16:creationId xmlns:a16="http://schemas.microsoft.com/office/drawing/2014/main" id="{8666AFC6-93B6-4BD5-AF5A-5A5164EA3515}"/>
              </a:ext>
            </a:extLst>
          </p:cNvPr>
          <p:cNvSpPr txBox="1"/>
          <p:nvPr/>
        </p:nvSpPr>
        <p:spPr>
          <a:xfrm>
            <a:off x="-1" y="3743198"/>
            <a:ext cx="2117823"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End of             Data Region</a:t>
            </a:r>
          </a:p>
        </p:txBody>
      </p:sp>
    </p:spTree>
    <p:extLst>
      <p:ext uri="{BB962C8B-B14F-4D97-AF65-F5344CB8AC3E}">
        <p14:creationId xmlns:p14="http://schemas.microsoft.com/office/powerpoint/2010/main" val="1922323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Structured data Directive</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2" y="1778961"/>
            <a:ext cx="7976214" cy="20313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b="1" dirty="0">
                <a:solidFill>
                  <a:srgbClr val="0080A7"/>
                </a:solidFill>
                <a:latin typeface="Consolas" panose="020B0609020204030204" pitchFamily="49" charset="0"/>
                <a:cs typeface="Courier New" panose="02070309020205020404" pitchFamily="49" charset="0"/>
              </a:rPr>
              <a:t>#pragma acc data copyin(a[0:N],b[0:N]) copyout(c[0:N])</a:t>
            </a:r>
          </a:p>
          <a:p>
            <a:pPr>
              <a:lnSpc>
                <a:spcPct val="90000"/>
              </a:lnSpc>
            </a:pP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b="1" dirty="0">
                <a:solidFill>
                  <a:srgbClr val="0080A7"/>
                </a:solidFill>
                <a:latin typeface="Consolas" panose="020B0609020204030204" pitchFamily="49" charset="0"/>
                <a:cs typeface="Courier New" panose="02070309020205020404" pitchFamily="49" charset="0"/>
              </a:rPr>
              <a:t>#pragma acc parallel loop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rgbClr val="A64CFF"/>
                </a:solidFill>
                <a:latin typeface="Consolas" panose="020B0609020204030204" pitchFamily="49" charset="0"/>
                <a:cs typeface="Courier New" panose="02070309020205020404" pitchFamily="49" charset="0"/>
              </a:rPr>
              <a:t>int</a:t>
            </a:r>
            <a:r>
              <a:rPr lang="en-US" sz="2000" dirty="0">
                <a:solidFill>
                  <a:schemeClr val="bg1"/>
                </a:solidFill>
                <a:latin typeface="Consolas" panose="020B0609020204030204" pitchFamily="49" charset="0"/>
                <a:cs typeface="Courier New" panose="02070309020205020404" pitchFamily="49" charset="0"/>
              </a:rPr>
              <a:t> i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i &lt; N; i</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c[i] = a[i]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p>
          <a:p>
            <a:pPr>
              <a:lnSpc>
                <a:spcPct val="90000"/>
              </a:lnSpc>
            </a:pPr>
            <a:r>
              <a:rPr lang="en-US" sz="2000" dirty="0">
                <a:solidFill>
                  <a:schemeClr val="bg1"/>
                </a:solidFill>
                <a:latin typeface="Consolas" panose="020B0609020204030204" pitchFamily="49" charset="0"/>
                <a:cs typeface="Courier New" panose="02070309020205020404" pitchFamily="49" charset="0"/>
              </a:rPr>
              <a:t>}</a:t>
            </a:r>
          </a:p>
        </p:txBody>
      </p:sp>
      <p:sp>
        <p:nvSpPr>
          <p:cNvPr id="7" name="Rectangle 6">
            <a:extLst>
              <a:ext uri="{FF2B5EF4-FFF2-40B4-BE49-F238E27FC236}">
                <a16:creationId xmlns:a16="http://schemas.microsoft.com/office/drawing/2014/main" id="{4BE4779B-058E-496E-98F8-B378DF5555AF}"/>
              </a:ext>
            </a:extLst>
          </p:cNvPr>
          <p:cNvSpPr/>
          <p:nvPr/>
        </p:nvSpPr>
        <p:spPr>
          <a:xfrm>
            <a:off x="712520" y="4476998"/>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9" name="Rectangle 8">
            <a:extLst>
              <a:ext uri="{FF2B5EF4-FFF2-40B4-BE49-F238E27FC236}">
                <a16:creationId xmlns:a16="http://schemas.microsoft.com/office/drawing/2014/main" id="{A3F2B3F3-4630-4941-AAB8-82A23A6B48C0}"/>
              </a:ext>
            </a:extLst>
          </p:cNvPr>
          <p:cNvSpPr/>
          <p:nvPr/>
        </p:nvSpPr>
        <p:spPr>
          <a:xfrm>
            <a:off x="1816926" y="4476998"/>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02C0750-0D16-4227-AB8D-34655CBE0794}"/>
              </a:ext>
            </a:extLst>
          </p:cNvPr>
          <p:cNvSpPr/>
          <p:nvPr/>
        </p:nvSpPr>
        <p:spPr>
          <a:xfrm>
            <a:off x="2921332" y="4476998"/>
            <a:ext cx="1104406" cy="1104406"/>
          </a:xfrm>
          <a:prstGeom prst="rect">
            <a:avLst/>
          </a:prstGeom>
          <a:solidFill>
            <a:schemeClr val="accent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AE2503-48BD-4E32-98EF-32FEE10B1C16}"/>
              </a:ext>
            </a:extLst>
          </p:cNvPr>
          <p:cNvSpPr/>
          <p:nvPr/>
        </p:nvSpPr>
        <p:spPr>
          <a:xfrm>
            <a:off x="8668987" y="1778961"/>
            <a:ext cx="2030681" cy="2031325"/>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786BD99-677B-49BD-8898-FD32F307608C}"/>
              </a:ext>
            </a:extLst>
          </p:cNvPr>
          <p:cNvSpPr/>
          <p:nvPr/>
        </p:nvSpPr>
        <p:spPr>
          <a:xfrm>
            <a:off x="8668987" y="1778961"/>
            <a:ext cx="2030681" cy="586476"/>
          </a:xfrm>
          <a:prstGeom prst="rect">
            <a:avLst/>
          </a:prstGeom>
          <a:solidFill>
            <a:schemeClr val="tx2"/>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Action</a:t>
            </a:r>
          </a:p>
        </p:txBody>
      </p:sp>
      <p:sp>
        <p:nvSpPr>
          <p:cNvPr id="16" name="TextBox 15">
            <a:extLst>
              <a:ext uri="{FF2B5EF4-FFF2-40B4-BE49-F238E27FC236}">
                <a16:creationId xmlns:a16="http://schemas.microsoft.com/office/drawing/2014/main" id="{1BE9048D-860E-4927-AD16-AAAAC583CC2B}"/>
              </a:ext>
            </a:extLst>
          </p:cNvPr>
          <p:cNvSpPr txBox="1"/>
          <p:nvPr/>
        </p:nvSpPr>
        <p:spPr>
          <a:xfrm>
            <a:off x="1301369" y="4052266"/>
            <a:ext cx="2135521"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Host Memory</a:t>
            </a:r>
          </a:p>
        </p:txBody>
      </p:sp>
      <p:sp>
        <p:nvSpPr>
          <p:cNvPr id="17" name="TextBox 16">
            <a:extLst>
              <a:ext uri="{FF2B5EF4-FFF2-40B4-BE49-F238E27FC236}">
                <a16:creationId xmlns:a16="http://schemas.microsoft.com/office/drawing/2014/main" id="{81FCBE20-DB8F-4DFE-AF39-5948086AFEBB}"/>
              </a:ext>
            </a:extLst>
          </p:cNvPr>
          <p:cNvSpPr txBox="1"/>
          <p:nvPr/>
        </p:nvSpPr>
        <p:spPr>
          <a:xfrm>
            <a:off x="5280372" y="4052266"/>
            <a:ext cx="2462534"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Device memory</a:t>
            </a:r>
          </a:p>
        </p:txBody>
      </p:sp>
      <p:sp>
        <p:nvSpPr>
          <p:cNvPr id="18" name="TextBox 17">
            <a:extLst>
              <a:ext uri="{FF2B5EF4-FFF2-40B4-BE49-F238E27FC236}">
                <a16:creationId xmlns:a16="http://schemas.microsoft.com/office/drawing/2014/main" id="{B56AEE96-245D-4392-8AAB-64632B4DA39A}"/>
              </a:ext>
            </a:extLst>
          </p:cNvPr>
          <p:cNvSpPr txBox="1"/>
          <p:nvPr/>
        </p:nvSpPr>
        <p:spPr>
          <a:xfrm>
            <a:off x="838965" y="4532536"/>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19" name="TextBox 18">
            <a:extLst>
              <a:ext uri="{FF2B5EF4-FFF2-40B4-BE49-F238E27FC236}">
                <a16:creationId xmlns:a16="http://schemas.microsoft.com/office/drawing/2014/main" id="{B9124ACE-D51E-4AD6-9865-C0711636ECA2}"/>
              </a:ext>
            </a:extLst>
          </p:cNvPr>
          <p:cNvSpPr txBox="1"/>
          <p:nvPr/>
        </p:nvSpPr>
        <p:spPr>
          <a:xfrm>
            <a:off x="1941463" y="453253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20" name="TextBox 19">
            <a:extLst>
              <a:ext uri="{FF2B5EF4-FFF2-40B4-BE49-F238E27FC236}">
                <a16:creationId xmlns:a16="http://schemas.microsoft.com/office/drawing/2014/main" id="{AEA7DE2D-895A-43C3-A0D8-3A2493F44177}"/>
              </a:ext>
            </a:extLst>
          </p:cNvPr>
          <p:cNvSpPr txBox="1"/>
          <p:nvPr/>
        </p:nvSpPr>
        <p:spPr>
          <a:xfrm>
            <a:off x="3047777" y="453253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21" name="TextBox 20">
            <a:extLst>
              <a:ext uri="{FF2B5EF4-FFF2-40B4-BE49-F238E27FC236}">
                <a16:creationId xmlns:a16="http://schemas.microsoft.com/office/drawing/2014/main" id="{610865FB-A2AA-40C4-8C11-5CD50D82170D}"/>
              </a:ext>
            </a:extLst>
          </p:cNvPr>
          <p:cNvSpPr txBox="1"/>
          <p:nvPr/>
        </p:nvSpPr>
        <p:spPr>
          <a:xfrm>
            <a:off x="8925080" y="2496930"/>
            <a:ext cx="1518493"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Allocate A on</a:t>
            </a:r>
            <a:br>
              <a:rPr lang="en-US" dirty="0">
                <a:solidFill>
                  <a:schemeClr val="bg1"/>
                </a:solidFill>
              </a:rPr>
            </a:br>
            <a:r>
              <a:rPr lang="en-US" dirty="0">
                <a:solidFill>
                  <a:schemeClr val="bg1"/>
                </a:solidFill>
              </a:rPr>
              <a:t>device</a:t>
            </a:r>
          </a:p>
        </p:txBody>
      </p:sp>
      <p:sp>
        <p:nvSpPr>
          <p:cNvPr id="22" name="Rectangle 21">
            <a:extLst>
              <a:ext uri="{FF2B5EF4-FFF2-40B4-BE49-F238E27FC236}">
                <a16:creationId xmlns:a16="http://schemas.microsoft.com/office/drawing/2014/main" id="{09285BD5-59BF-4257-9E5B-AEFA4C0BE791}"/>
              </a:ext>
            </a:extLst>
          </p:cNvPr>
          <p:cNvSpPr/>
          <p:nvPr/>
        </p:nvSpPr>
        <p:spPr>
          <a:xfrm>
            <a:off x="4855029" y="4476998"/>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312222B-B3A2-4DEE-B423-393D762C6333}"/>
              </a:ext>
            </a:extLst>
          </p:cNvPr>
          <p:cNvSpPr/>
          <p:nvPr/>
        </p:nvSpPr>
        <p:spPr>
          <a:xfrm>
            <a:off x="2792979" y="1778961"/>
            <a:ext cx="1925325"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84FCC4B6-CE77-4719-B2CF-B74807BC2A7A}"/>
              </a:ext>
            </a:extLst>
          </p:cNvPr>
          <p:cNvSpPr txBox="1"/>
          <p:nvPr/>
        </p:nvSpPr>
        <p:spPr>
          <a:xfrm>
            <a:off x="8854613" y="2496930"/>
            <a:ext cx="165942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Copy A from</a:t>
            </a:r>
            <a:br>
              <a:rPr lang="en-US" dirty="0">
                <a:solidFill>
                  <a:schemeClr val="bg1"/>
                </a:solidFill>
              </a:rPr>
            </a:br>
            <a:r>
              <a:rPr lang="en-US" dirty="0">
                <a:solidFill>
                  <a:schemeClr val="bg1"/>
                </a:solidFill>
              </a:rPr>
              <a:t>CPU to device</a:t>
            </a:r>
          </a:p>
        </p:txBody>
      </p:sp>
      <p:sp>
        <p:nvSpPr>
          <p:cNvPr id="26" name="TextBox 25">
            <a:extLst>
              <a:ext uri="{FF2B5EF4-FFF2-40B4-BE49-F238E27FC236}">
                <a16:creationId xmlns:a16="http://schemas.microsoft.com/office/drawing/2014/main" id="{56D4BB8F-D7CB-47BB-9A74-DB5C4EAC9D47}"/>
              </a:ext>
            </a:extLst>
          </p:cNvPr>
          <p:cNvSpPr txBox="1"/>
          <p:nvPr/>
        </p:nvSpPr>
        <p:spPr>
          <a:xfrm>
            <a:off x="4981474" y="449187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27" name="TextBox 26">
            <a:extLst>
              <a:ext uri="{FF2B5EF4-FFF2-40B4-BE49-F238E27FC236}">
                <a16:creationId xmlns:a16="http://schemas.microsoft.com/office/drawing/2014/main" id="{FCFF86A1-7151-4161-8E6E-28344E1CD60C}"/>
              </a:ext>
            </a:extLst>
          </p:cNvPr>
          <p:cNvSpPr txBox="1"/>
          <p:nvPr/>
        </p:nvSpPr>
        <p:spPr>
          <a:xfrm>
            <a:off x="8912320" y="2496930"/>
            <a:ext cx="1544012"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Allocate B on</a:t>
            </a:r>
            <a:br>
              <a:rPr lang="en-US" dirty="0">
                <a:solidFill>
                  <a:schemeClr val="bg1"/>
                </a:solidFill>
              </a:rPr>
            </a:br>
            <a:r>
              <a:rPr lang="en-US" dirty="0">
                <a:solidFill>
                  <a:schemeClr val="bg1"/>
                </a:solidFill>
              </a:rPr>
              <a:t>device</a:t>
            </a:r>
          </a:p>
        </p:txBody>
      </p:sp>
      <p:sp>
        <p:nvSpPr>
          <p:cNvPr id="28" name="Rectangle 27">
            <a:extLst>
              <a:ext uri="{FF2B5EF4-FFF2-40B4-BE49-F238E27FC236}">
                <a16:creationId xmlns:a16="http://schemas.microsoft.com/office/drawing/2014/main" id="{2BAD39E3-84D1-4344-A2F5-CDE15EDDBDF8}"/>
              </a:ext>
            </a:extLst>
          </p:cNvPr>
          <p:cNvSpPr/>
          <p:nvPr/>
        </p:nvSpPr>
        <p:spPr>
          <a:xfrm>
            <a:off x="5959435" y="4476998"/>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89E51CC-1BEC-42EE-8973-09704A3B283B}"/>
              </a:ext>
            </a:extLst>
          </p:cNvPr>
          <p:cNvSpPr/>
          <p:nvPr/>
        </p:nvSpPr>
        <p:spPr>
          <a:xfrm>
            <a:off x="4800833" y="1773371"/>
            <a:ext cx="1026760"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DAA92FB-FCEF-46F3-84D6-10EC650F396D}"/>
              </a:ext>
            </a:extLst>
          </p:cNvPr>
          <p:cNvSpPr txBox="1"/>
          <p:nvPr/>
        </p:nvSpPr>
        <p:spPr>
          <a:xfrm>
            <a:off x="8854614" y="2496930"/>
            <a:ext cx="165942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Copy B from</a:t>
            </a:r>
            <a:br>
              <a:rPr lang="en-US" dirty="0">
                <a:solidFill>
                  <a:schemeClr val="bg1"/>
                </a:solidFill>
              </a:rPr>
            </a:br>
            <a:r>
              <a:rPr lang="en-US" dirty="0">
                <a:solidFill>
                  <a:schemeClr val="bg1"/>
                </a:solidFill>
              </a:rPr>
              <a:t>CPU to device</a:t>
            </a:r>
          </a:p>
        </p:txBody>
      </p:sp>
      <p:sp>
        <p:nvSpPr>
          <p:cNvPr id="31" name="TextBox 30">
            <a:extLst>
              <a:ext uri="{FF2B5EF4-FFF2-40B4-BE49-F238E27FC236}">
                <a16:creationId xmlns:a16="http://schemas.microsoft.com/office/drawing/2014/main" id="{FC063CC5-40FB-41E1-BC06-FF7CFA8ADF36}"/>
              </a:ext>
            </a:extLst>
          </p:cNvPr>
          <p:cNvSpPr txBox="1"/>
          <p:nvPr/>
        </p:nvSpPr>
        <p:spPr>
          <a:xfrm>
            <a:off x="6085880" y="4514246"/>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32" name="TextBox 31">
            <a:extLst>
              <a:ext uri="{FF2B5EF4-FFF2-40B4-BE49-F238E27FC236}">
                <a16:creationId xmlns:a16="http://schemas.microsoft.com/office/drawing/2014/main" id="{03F158FA-84E6-4904-8E81-1E38219A9EEE}"/>
              </a:ext>
            </a:extLst>
          </p:cNvPr>
          <p:cNvSpPr txBox="1"/>
          <p:nvPr/>
        </p:nvSpPr>
        <p:spPr>
          <a:xfrm>
            <a:off x="8905914" y="2496930"/>
            <a:ext cx="1556836"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Allocate C on</a:t>
            </a:r>
            <a:br>
              <a:rPr lang="en-US" dirty="0">
                <a:solidFill>
                  <a:schemeClr val="bg1"/>
                </a:solidFill>
              </a:rPr>
            </a:br>
            <a:r>
              <a:rPr lang="en-US" dirty="0">
                <a:solidFill>
                  <a:schemeClr val="bg1"/>
                </a:solidFill>
              </a:rPr>
              <a:t>device</a:t>
            </a:r>
          </a:p>
        </p:txBody>
      </p:sp>
      <p:sp>
        <p:nvSpPr>
          <p:cNvPr id="33" name="Rectangle 32">
            <a:extLst>
              <a:ext uri="{FF2B5EF4-FFF2-40B4-BE49-F238E27FC236}">
                <a16:creationId xmlns:a16="http://schemas.microsoft.com/office/drawing/2014/main" id="{89A4D566-52E3-4C05-81C9-8A4FD1C51EE6}"/>
              </a:ext>
            </a:extLst>
          </p:cNvPr>
          <p:cNvSpPr/>
          <p:nvPr/>
        </p:nvSpPr>
        <p:spPr>
          <a:xfrm>
            <a:off x="7063841" y="4476998"/>
            <a:ext cx="1104406" cy="1104406"/>
          </a:xfrm>
          <a:prstGeom prst="rect">
            <a:avLst/>
          </a:prstGeom>
          <a:solidFill>
            <a:schemeClr val="accent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263D02B-4BE9-461C-A87D-7C0CE71D7323}"/>
              </a:ext>
            </a:extLst>
          </p:cNvPr>
          <p:cNvSpPr/>
          <p:nvPr/>
        </p:nvSpPr>
        <p:spPr>
          <a:xfrm>
            <a:off x="5927918" y="1783214"/>
            <a:ext cx="2121141"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94DB71C-A9EB-47F9-A4C1-E8E1E529AED3}"/>
              </a:ext>
            </a:extLst>
          </p:cNvPr>
          <p:cNvSpPr txBox="1"/>
          <p:nvPr/>
        </p:nvSpPr>
        <p:spPr>
          <a:xfrm>
            <a:off x="8764852" y="2496930"/>
            <a:ext cx="1838965"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Execute loop on</a:t>
            </a:r>
            <a:br>
              <a:rPr lang="en-US" dirty="0">
                <a:solidFill>
                  <a:schemeClr val="bg1"/>
                </a:solidFill>
              </a:rPr>
            </a:br>
            <a:r>
              <a:rPr lang="en-US" dirty="0">
                <a:solidFill>
                  <a:schemeClr val="bg1"/>
                </a:solidFill>
              </a:rPr>
              <a:t>device</a:t>
            </a:r>
          </a:p>
        </p:txBody>
      </p:sp>
      <p:sp>
        <p:nvSpPr>
          <p:cNvPr id="36" name="Rectangle 35">
            <a:extLst>
              <a:ext uri="{FF2B5EF4-FFF2-40B4-BE49-F238E27FC236}">
                <a16:creationId xmlns:a16="http://schemas.microsoft.com/office/drawing/2014/main" id="{572F8021-AD64-4E6F-BBF8-F77DAAED1267}"/>
              </a:ext>
            </a:extLst>
          </p:cNvPr>
          <p:cNvSpPr/>
          <p:nvPr/>
        </p:nvSpPr>
        <p:spPr>
          <a:xfrm>
            <a:off x="671838" y="2365437"/>
            <a:ext cx="3927056" cy="11367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747C38CC-E396-4AA7-8476-AAC9262FAC96}"/>
              </a:ext>
            </a:extLst>
          </p:cNvPr>
          <p:cNvSpPr txBox="1"/>
          <p:nvPr/>
        </p:nvSpPr>
        <p:spPr>
          <a:xfrm>
            <a:off x="7140100" y="4523390"/>
            <a:ext cx="110799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38" name="Rectangle 37">
            <a:extLst>
              <a:ext uri="{FF2B5EF4-FFF2-40B4-BE49-F238E27FC236}">
                <a16:creationId xmlns:a16="http://schemas.microsoft.com/office/drawing/2014/main" id="{03DAA598-28B0-454A-A112-2263B17C0094}"/>
              </a:ext>
            </a:extLst>
          </p:cNvPr>
          <p:cNvSpPr/>
          <p:nvPr/>
        </p:nvSpPr>
        <p:spPr>
          <a:xfrm>
            <a:off x="460814" y="2100851"/>
            <a:ext cx="251706" cy="30175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1C541D50-CEF8-4492-9963-54A2111FAB3E}"/>
              </a:ext>
            </a:extLst>
          </p:cNvPr>
          <p:cNvSpPr/>
          <p:nvPr/>
        </p:nvSpPr>
        <p:spPr>
          <a:xfrm>
            <a:off x="460814" y="3478648"/>
            <a:ext cx="251706" cy="30175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69E2819F-EC91-4938-A391-1A70251507CE}"/>
              </a:ext>
            </a:extLst>
          </p:cNvPr>
          <p:cNvSpPr txBox="1"/>
          <p:nvPr/>
        </p:nvSpPr>
        <p:spPr>
          <a:xfrm>
            <a:off x="8854622" y="2496930"/>
            <a:ext cx="165942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Copy C from</a:t>
            </a:r>
            <a:br>
              <a:rPr lang="en-US" dirty="0">
                <a:solidFill>
                  <a:schemeClr val="bg1"/>
                </a:solidFill>
              </a:rPr>
            </a:br>
            <a:r>
              <a:rPr lang="en-US" dirty="0">
                <a:solidFill>
                  <a:schemeClr val="bg1"/>
                </a:solidFill>
              </a:rPr>
              <a:t>device to CPU</a:t>
            </a:r>
          </a:p>
        </p:txBody>
      </p:sp>
      <p:sp>
        <p:nvSpPr>
          <p:cNvPr id="42" name="TextBox 41">
            <a:extLst>
              <a:ext uri="{FF2B5EF4-FFF2-40B4-BE49-F238E27FC236}">
                <a16:creationId xmlns:a16="http://schemas.microsoft.com/office/drawing/2014/main" id="{4B18DDB0-EC06-4142-8851-EAE7D17CB9E1}"/>
              </a:ext>
            </a:extLst>
          </p:cNvPr>
          <p:cNvSpPr txBox="1"/>
          <p:nvPr/>
        </p:nvSpPr>
        <p:spPr>
          <a:xfrm>
            <a:off x="3046842" y="4532535"/>
            <a:ext cx="110799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43" name="TextBox 42">
            <a:extLst>
              <a:ext uri="{FF2B5EF4-FFF2-40B4-BE49-F238E27FC236}">
                <a16:creationId xmlns:a16="http://schemas.microsoft.com/office/drawing/2014/main" id="{11F3CBD6-A846-4FDB-A83A-C7B36562CDB5}"/>
              </a:ext>
            </a:extLst>
          </p:cNvPr>
          <p:cNvSpPr txBox="1"/>
          <p:nvPr/>
        </p:nvSpPr>
        <p:spPr>
          <a:xfrm>
            <a:off x="8668676" y="2496930"/>
            <a:ext cx="2031325"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Deallocate C from</a:t>
            </a:r>
          </a:p>
          <a:p>
            <a:pPr algn="ctr">
              <a:lnSpc>
                <a:spcPct val="90000"/>
              </a:lnSpc>
            </a:pPr>
            <a:r>
              <a:rPr lang="en-US" dirty="0">
                <a:solidFill>
                  <a:schemeClr val="bg1"/>
                </a:solidFill>
              </a:rPr>
              <a:t>device</a:t>
            </a:r>
          </a:p>
        </p:txBody>
      </p:sp>
      <p:sp>
        <p:nvSpPr>
          <p:cNvPr id="44" name="TextBox 43">
            <a:extLst>
              <a:ext uri="{FF2B5EF4-FFF2-40B4-BE49-F238E27FC236}">
                <a16:creationId xmlns:a16="http://schemas.microsoft.com/office/drawing/2014/main" id="{DE3B5BFD-3C79-46E8-8689-CE543AE9BC5C}"/>
              </a:ext>
            </a:extLst>
          </p:cNvPr>
          <p:cNvSpPr txBox="1"/>
          <p:nvPr/>
        </p:nvSpPr>
        <p:spPr>
          <a:xfrm>
            <a:off x="8675088" y="2496930"/>
            <a:ext cx="2018501"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Deallocate B from</a:t>
            </a:r>
          </a:p>
          <a:p>
            <a:pPr algn="ctr">
              <a:lnSpc>
                <a:spcPct val="90000"/>
              </a:lnSpc>
            </a:pPr>
            <a:r>
              <a:rPr lang="en-US" dirty="0">
                <a:solidFill>
                  <a:schemeClr val="bg1"/>
                </a:solidFill>
              </a:rPr>
              <a:t>device</a:t>
            </a:r>
          </a:p>
        </p:txBody>
      </p:sp>
      <p:sp>
        <p:nvSpPr>
          <p:cNvPr id="45" name="TextBox 44">
            <a:extLst>
              <a:ext uri="{FF2B5EF4-FFF2-40B4-BE49-F238E27FC236}">
                <a16:creationId xmlns:a16="http://schemas.microsoft.com/office/drawing/2014/main" id="{15C9D7B6-2366-45D0-87ED-45B307FE5BB9}"/>
              </a:ext>
            </a:extLst>
          </p:cNvPr>
          <p:cNvSpPr txBox="1"/>
          <p:nvPr/>
        </p:nvSpPr>
        <p:spPr>
          <a:xfrm>
            <a:off x="8687848" y="2496930"/>
            <a:ext cx="1992982"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Deallocate A from</a:t>
            </a:r>
          </a:p>
          <a:p>
            <a:pPr algn="ctr">
              <a:lnSpc>
                <a:spcPct val="90000"/>
              </a:lnSpc>
            </a:pPr>
            <a:r>
              <a:rPr lang="en-US" dirty="0">
                <a:solidFill>
                  <a:schemeClr val="bg1"/>
                </a:solidFill>
              </a:rPr>
              <a:t>device</a:t>
            </a:r>
          </a:p>
        </p:txBody>
      </p:sp>
    </p:spTree>
    <p:extLst>
      <p:ext uri="{BB962C8B-B14F-4D97-AF65-F5344CB8AC3E}">
        <p14:creationId xmlns:p14="http://schemas.microsoft.com/office/powerpoint/2010/main" val="3905329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animEffect transition="in" filter="fade">
                                      <p:cBhvr>
                                        <p:cTn id="9" dur="500"/>
                                        <p:tgtEl>
                                          <p:spTgt spid="22"/>
                                        </p:tgtEl>
                                      </p:cBhvr>
                                    </p:animEffect>
                                  </p:childTnLst>
                                </p:cTn>
                              </p:par>
                              <p:par>
                                <p:cTn id="10" presetID="1"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grpId="1" nodeType="clickEffect">
                                  <p:stCondLst>
                                    <p:cond delay="0"/>
                                  </p:stCondLst>
                                  <p:childTnLst>
                                    <p:set>
                                      <p:cBhvr>
                                        <p:cTn id="15" dur="1" fill="hold">
                                          <p:stCondLst>
                                            <p:cond delay="0"/>
                                          </p:stCondLst>
                                        </p:cTn>
                                        <p:tgtEl>
                                          <p:spTgt spid="21"/>
                                        </p:tgtEl>
                                        <p:attrNameLst>
                                          <p:attrName>style.visibility</p:attrName>
                                        </p:attrNameLst>
                                      </p:cBhvr>
                                      <p:to>
                                        <p:strVal val="hidden"/>
                                      </p:to>
                                    </p:set>
                                  </p:childTnLst>
                                </p:cTn>
                              </p:par>
                              <p:par>
                                <p:cTn id="16" presetID="1" presetClass="entr" presetSubtype="0"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childTnLst>
                                </p:cTn>
                              </p:par>
                              <p:par>
                                <p:cTn id="18" presetID="10" presetClass="entr" presetSubtype="0"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25"/>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23"/>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par>
                                <p:cTn id="29" presetID="10"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 presetClass="entr" presetSubtype="0"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27"/>
                                        </p:tgtEl>
                                        <p:attrNameLst>
                                          <p:attrName>style.visibility</p:attrName>
                                        </p:attrNameLst>
                                      </p:cBhvr>
                                      <p:to>
                                        <p:strVal val="hidden"/>
                                      </p:to>
                                    </p:set>
                                  </p:childTnLst>
                                </p:cTn>
                              </p:par>
                              <p:par>
                                <p:cTn id="38" presetID="1"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childTnLst>
                                </p:cTn>
                              </p:par>
                              <p:par>
                                <p:cTn id="40" presetID="10" presetClass="entr" presetSubtype="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30"/>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29"/>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childTnLst>
                                </p:cTn>
                              </p:par>
                              <p:par>
                                <p:cTn id="51" presetID="10"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 presetClass="entr" presetSubtype="0" fill="hold" grpId="0" nodeType="withEffect">
                                  <p:stCondLst>
                                    <p:cond delay="0"/>
                                  </p:stCondLst>
                                  <p:childTnLst>
                                    <p:set>
                                      <p:cBhvr>
                                        <p:cTn id="55" dur="1" fill="hold">
                                          <p:stCondLst>
                                            <p:cond delay="0"/>
                                          </p:stCondLst>
                                        </p:cTn>
                                        <p:tgtEl>
                                          <p:spTgt spid="34"/>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grpId="1" nodeType="clickEffect">
                                  <p:stCondLst>
                                    <p:cond delay="0"/>
                                  </p:stCondLst>
                                  <p:childTnLst>
                                    <p:set>
                                      <p:cBhvr>
                                        <p:cTn id="59" dur="1" fill="hold">
                                          <p:stCondLst>
                                            <p:cond delay="0"/>
                                          </p:stCondLst>
                                        </p:cTn>
                                        <p:tgtEl>
                                          <p:spTgt spid="32"/>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34"/>
                                        </p:tgtEl>
                                        <p:attrNameLst>
                                          <p:attrName>style.visibility</p:attrName>
                                        </p:attrNameLst>
                                      </p:cBhvr>
                                      <p:to>
                                        <p:strVal val="hidden"/>
                                      </p:to>
                                    </p:set>
                                  </p:childTnLst>
                                </p:cTn>
                              </p:par>
                              <p:par>
                                <p:cTn id="62" presetID="1" presetClass="entr" presetSubtype="0" fill="hold" grpId="0" nodeType="withEffect">
                                  <p:stCondLst>
                                    <p:cond delay="0"/>
                                  </p:stCondLst>
                                  <p:childTnLst>
                                    <p:set>
                                      <p:cBhvr>
                                        <p:cTn id="63" dur="1" fill="hold">
                                          <p:stCondLst>
                                            <p:cond delay="0"/>
                                          </p:stCondLst>
                                        </p:cTn>
                                        <p:tgtEl>
                                          <p:spTgt spid="35"/>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childTnLst>
                                </p:cTn>
                              </p:par>
                              <p:par>
                                <p:cTn id="66" presetID="10" presetClass="entr" presetSubtype="0" fill="hold" grpId="0" nodeType="with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fade">
                                      <p:cBhvr>
                                        <p:cTn id="68" dur="500"/>
                                        <p:tgtEl>
                                          <p:spTgt spid="37"/>
                                        </p:tgtEl>
                                      </p:cBhvr>
                                    </p:animEffec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35"/>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36"/>
                                        </p:tgtEl>
                                        <p:attrNameLst>
                                          <p:attrName>style.visibility</p:attrName>
                                        </p:attrNameLst>
                                      </p:cBhvr>
                                      <p:to>
                                        <p:strVal val="hidden"/>
                                      </p:to>
                                    </p:set>
                                  </p:childTnLst>
                                </p:cTn>
                              </p:par>
                              <p:par>
                                <p:cTn id="75" presetID="1" presetClass="entr" presetSubtype="0" fill="hold" grpId="2" nodeType="withEffect">
                                  <p:stCondLst>
                                    <p:cond delay="0"/>
                                  </p:stCondLst>
                                  <p:childTnLst>
                                    <p:set>
                                      <p:cBhvr>
                                        <p:cTn id="76" dur="1" fill="hold">
                                          <p:stCondLst>
                                            <p:cond delay="0"/>
                                          </p:stCondLst>
                                        </p:cTn>
                                        <p:tgtEl>
                                          <p:spTgt spid="3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38"/>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39"/>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0"/>
                                        </p:tgtEl>
                                        <p:attrNameLst>
                                          <p:attrName>style.visibility</p:attrName>
                                        </p:attrNameLst>
                                      </p:cBhvr>
                                      <p:to>
                                        <p:strVal val="visible"/>
                                      </p:to>
                                    </p:set>
                                  </p:childTnLst>
                                </p:cTn>
                              </p:par>
                              <p:par>
                                <p:cTn id="83" presetID="1" presetClass="exit" presetSubtype="0" fill="hold" grpId="0" nodeType="withEffect">
                                  <p:stCondLst>
                                    <p:cond delay="0"/>
                                  </p:stCondLst>
                                  <p:childTnLst>
                                    <p:set>
                                      <p:cBhvr>
                                        <p:cTn id="84" dur="1" fill="hold">
                                          <p:stCondLst>
                                            <p:cond delay="0"/>
                                          </p:stCondLst>
                                        </p:cTn>
                                        <p:tgtEl>
                                          <p:spTgt spid="20"/>
                                        </p:tgtEl>
                                        <p:attrNameLst>
                                          <p:attrName>style.visibility</p:attrName>
                                        </p:attrNameLst>
                                      </p:cBhvr>
                                      <p:to>
                                        <p:strVal val="hidden"/>
                                      </p:to>
                                    </p:set>
                                  </p:childTnLst>
                                </p:cTn>
                              </p:par>
                              <p:par>
                                <p:cTn id="85" presetID="10" presetClass="entr" presetSubtype="0" fill="hold" grpId="0" nodeType="with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500"/>
                                        <p:tgtEl>
                                          <p:spTgt spid="42"/>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xit" presetSubtype="0" fill="hold" grpId="1" nodeType="clickEffect">
                                  <p:stCondLst>
                                    <p:cond delay="0"/>
                                  </p:stCondLst>
                                  <p:childTnLst>
                                    <p:set>
                                      <p:cBhvr>
                                        <p:cTn id="91" dur="1" fill="hold">
                                          <p:stCondLst>
                                            <p:cond delay="0"/>
                                          </p:stCondLst>
                                        </p:cTn>
                                        <p:tgtEl>
                                          <p:spTgt spid="40"/>
                                        </p:tgtEl>
                                        <p:attrNameLst>
                                          <p:attrName>style.visibility</p:attrName>
                                        </p:attrNameLst>
                                      </p:cBhvr>
                                      <p:to>
                                        <p:strVal val="hidden"/>
                                      </p:to>
                                    </p:set>
                                  </p:childTnLst>
                                </p:cTn>
                              </p:par>
                              <p:par>
                                <p:cTn id="92" presetID="1" presetClass="entr" presetSubtype="0" fill="hold" grpId="0" nodeType="withEffect">
                                  <p:stCondLst>
                                    <p:cond delay="0"/>
                                  </p:stCondLst>
                                  <p:childTnLst>
                                    <p:set>
                                      <p:cBhvr>
                                        <p:cTn id="93" dur="1" fill="hold">
                                          <p:stCondLst>
                                            <p:cond delay="0"/>
                                          </p:stCondLst>
                                        </p:cTn>
                                        <p:tgtEl>
                                          <p:spTgt spid="43"/>
                                        </p:tgtEl>
                                        <p:attrNameLst>
                                          <p:attrName>style.visibility</p:attrName>
                                        </p:attrNameLst>
                                      </p:cBhvr>
                                      <p:to>
                                        <p:strVal val="visible"/>
                                      </p:to>
                                    </p:set>
                                  </p:childTnLst>
                                </p:cTn>
                              </p:par>
                              <p:par>
                                <p:cTn id="94" presetID="10" presetClass="exit" presetSubtype="0" fill="hold" grpId="1" nodeType="withEffect">
                                  <p:stCondLst>
                                    <p:cond delay="0"/>
                                  </p:stCondLst>
                                  <p:childTnLst>
                                    <p:animEffect transition="out" filter="fade">
                                      <p:cBhvr>
                                        <p:cTn id="95" dur="500"/>
                                        <p:tgtEl>
                                          <p:spTgt spid="37"/>
                                        </p:tgtEl>
                                      </p:cBhvr>
                                    </p:animEffect>
                                    <p:set>
                                      <p:cBhvr>
                                        <p:cTn id="96" dur="1" fill="hold">
                                          <p:stCondLst>
                                            <p:cond delay="499"/>
                                          </p:stCondLst>
                                        </p:cTn>
                                        <p:tgtEl>
                                          <p:spTgt spid="37"/>
                                        </p:tgtEl>
                                        <p:attrNameLst>
                                          <p:attrName>style.visibility</p:attrName>
                                        </p:attrNameLst>
                                      </p:cBhvr>
                                      <p:to>
                                        <p:strVal val="hidden"/>
                                      </p:to>
                                    </p:set>
                                  </p:childTnLst>
                                </p:cTn>
                              </p:par>
                              <p:par>
                                <p:cTn id="97" presetID="10" presetClass="exit" presetSubtype="0" fill="hold" grpId="1" nodeType="withEffect">
                                  <p:stCondLst>
                                    <p:cond delay="0"/>
                                  </p:stCondLst>
                                  <p:childTnLst>
                                    <p:animEffect transition="out" filter="fade">
                                      <p:cBhvr>
                                        <p:cTn id="98" dur="500"/>
                                        <p:tgtEl>
                                          <p:spTgt spid="33"/>
                                        </p:tgtEl>
                                      </p:cBhvr>
                                    </p:animEffect>
                                    <p:set>
                                      <p:cBhvr>
                                        <p:cTn id="99" dur="1" fill="hold">
                                          <p:stCondLst>
                                            <p:cond delay="499"/>
                                          </p:stCondLst>
                                        </p:cTn>
                                        <p:tgtEl>
                                          <p:spTgt spid="33"/>
                                        </p:tgtEl>
                                        <p:attrNameLst>
                                          <p:attrName>style.visibility</p:attrName>
                                        </p:attrNameLst>
                                      </p:cBhvr>
                                      <p:to>
                                        <p:strVal val="hidden"/>
                                      </p:to>
                                    </p:set>
                                  </p:childTnLst>
                                </p:cTn>
                              </p:par>
                            </p:childTnLst>
                          </p:cTn>
                        </p:par>
                      </p:childTnLst>
                    </p:cTn>
                  </p:par>
                  <p:par>
                    <p:cTn id="100" fill="hold">
                      <p:stCondLst>
                        <p:cond delay="indefinite"/>
                      </p:stCondLst>
                      <p:childTnLst>
                        <p:par>
                          <p:cTn id="101" fill="hold">
                            <p:stCondLst>
                              <p:cond delay="0"/>
                            </p:stCondLst>
                            <p:childTnLst>
                              <p:par>
                                <p:cTn id="102" presetID="1" presetClass="exit" presetSubtype="0" fill="hold" grpId="1" nodeType="clickEffect">
                                  <p:stCondLst>
                                    <p:cond delay="0"/>
                                  </p:stCondLst>
                                  <p:childTnLst>
                                    <p:set>
                                      <p:cBhvr>
                                        <p:cTn id="103" dur="1" fill="hold">
                                          <p:stCondLst>
                                            <p:cond delay="0"/>
                                          </p:stCondLst>
                                        </p:cTn>
                                        <p:tgtEl>
                                          <p:spTgt spid="43"/>
                                        </p:tgtEl>
                                        <p:attrNameLst>
                                          <p:attrName>style.visibility</p:attrName>
                                        </p:attrNameLst>
                                      </p:cBhvr>
                                      <p:to>
                                        <p:strVal val="hidden"/>
                                      </p:to>
                                    </p:set>
                                  </p:childTnLst>
                                </p:cTn>
                              </p:par>
                              <p:par>
                                <p:cTn id="104" presetID="1" presetClass="entr" presetSubtype="0" fill="hold" grpId="0" nodeType="withEffect">
                                  <p:stCondLst>
                                    <p:cond delay="0"/>
                                  </p:stCondLst>
                                  <p:childTnLst>
                                    <p:set>
                                      <p:cBhvr>
                                        <p:cTn id="105" dur="1" fill="hold">
                                          <p:stCondLst>
                                            <p:cond delay="0"/>
                                          </p:stCondLst>
                                        </p:cTn>
                                        <p:tgtEl>
                                          <p:spTgt spid="44"/>
                                        </p:tgtEl>
                                        <p:attrNameLst>
                                          <p:attrName>style.visibility</p:attrName>
                                        </p:attrNameLst>
                                      </p:cBhvr>
                                      <p:to>
                                        <p:strVal val="visible"/>
                                      </p:to>
                                    </p:set>
                                  </p:childTnLst>
                                </p:cTn>
                              </p:par>
                              <p:par>
                                <p:cTn id="106" presetID="1" presetClass="exit" presetSubtype="0" fill="hold" grpId="3" nodeType="withEffect">
                                  <p:stCondLst>
                                    <p:cond delay="0"/>
                                  </p:stCondLst>
                                  <p:childTnLst>
                                    <p:set>
                                      <p:cBhvr>
                                        <p:cTn id="107" dur="1" fill="hold">
                                          <p:stCondLst>
                                            <p:cond delay="0"/>
                                          </p:stCondLst>
                                        </p:cTn>
                                        <p:tgtEl>
                                          <p:spTgt spid="34"/>
                                        </p:tgtEl>
                                        <p:attrNameLst>
                                          <p:attrName>style.visibility</p:attrName>
                                        </p:attrNameLst>
                                      </p:cBhvr>
                                      <p:to>
                                        <p:strVal val="hidden"/>
                                      </p:to>
                                    </p:set>
                                  </p:childTnLst>
                                </p:cTn>
                              </p:par>
                              <p:par>
                                <p:cTn id="108" presetID="1" presetClass="entr" presetSubtype="0" fill="hold" grpId="2" nodeType="withEffect">
                                  <p:stCondLst>
                                    <p:cond delay="0"/>
                                  </p:stCondLst>
                                  <p:childTnLst>
                                    <p:set>
                                      <p:cBhvr>
                                        <p:cTn id="109" dur="1" fill="hold">
                                          <p:stCondLst>
                                            <p:cond delay="0"/>
                                          </p:stCondLst>
                                        </p:cTn>
                                        <p:tgtEl>
                                          <p:spTgt spid="29"/>
                                        </p:tgtEl>
                                        <p:attrNameLst>
                                          <p:attrName>style.visibility</p:attrName>
                                        </p:attrNameLst>
                                      </p:cBhvr>
                                      <p:to>
                                        <p:strVal val="visible"/>
                                      </p:to>
                                    </p:set>
                                  </p:childTnLst>
                                </p:cTn>
                              </p:par>
                              <p:par>
                                <p:cTn id="110" presetID="10" presetClass="exit" presetSubtype="0" fill="hold" grpId="1" nodeType="withEffect">
                                  <p:stCondLst>
                                    <p:cond delay="0"/>
                                  </p:stCondLst>
                                  <p:childTnLst>
                                    <p:animEffect transition="out" filter="fade">
                                      <p:cBhvr>
                                        <p:cTn id="111" dur="500"/>
                                        <p:tgtEl>
                                          <p:spTgt spid="31"/>
                                        </p:tgtEl>
                                      </p:cBhvr>
                                    </p:animEffect>
                                    <p:set>
                                      <p:cBhvr>
                                        <p:cTn id="112" dur="1" fill="hold">
                                          <p:stCondLst>
                                            <p:cond delay="499"/>
                                          </p:stCondLst>
                                        </p:cTn>
                                        <p:tgtEl>
                                          <p:spTgt spid="31"/>
                                        </p:tgtEl>
                                        <p:attrNameLst>
                                          <p:attrName>style.visibility</p:attrName>
                                        </p:attrNameLst>
                                      </p:cBhvr>
                                      <p:to>
                                        <p:strVal val="hidden"/>
                                      </p:to>
                                    </p:set>
                                  </p:childTnLst>
                                </p:cTn>
                              </p:par>
                              <p:par>
                                <p:cTn id="113" presetID="10" presetClass="exit" presetSubtype="0" fill="hold" grpId="1" nodeType="withEffect">
                                  <p:stCondLst>
                                    <p:cond delay="0"/>
                                  </p:stCondLst>
                                  <p:childTnLst>
                                    <p:animEffect transition="out" filter="fade">
                                      <p:cBhvr>
                                        <p:cTn id="114" dur="500"/>
                                        <p:tgtEl>
                                          <p:spTgt spid="28"/>
                                        </p:tgtEl>
                                      </p:cBhvr>
                                    </p:animEffect>
                                    <p:set>
                                      <p:cBhvr>
                                        <p:cTn id="115" dur="1" fill="hold">
                                          <p:stCondLst>
                                            <p:cond delay="499"/>
                                          </p:stCondLst>
                                        </p:cTn>
                                        <p:tgtEl>
                                          <p:spTgt spid="28"/>
                                        </p:tgtEl>
                                        <p:attrNameLst>
                                          <p:attrName>style.visibility</p:attrName>
                                        </p:attrNameLst>
                                      </p:cBhvr>
                                      <p:to>
                                        <p:strVal val="hidden"/>
                                      </p:to>
                                    </p:set>
                                  </p:childTnLst>
                                </p:cTn>
                              </p:par>
                            </p:childTnLst>
                          </p:cTn>
                        </p:par>
                      </p:childTnLst>
                    </p:cTn>
                  </p:par>
                  <p:par>
                    <p:cTn id="116" fill="hold">
                      <p:stCondLst>
                        <p:cond delay="indefinite"/>
                      </p:stCondLst>
                      <p:childTnLst>
                        <p:par>
                          <p:cTn id="117" fill="hold">
                            <p:stCondLst>
                              <p:cond delay="0"/>
                            </p:stCondLst>
                            <p:childTnLst>
                              <p:par>
                                <p:cTn id="118" presetID="1" presetClass="exit" presetSubtype="0" fill="hold" grpId="1" nodeType="clickEffect">
                                  <p:stCondLst>
                                    <p:cond delay="0"/>
                                  </p:stCondLst>
                                  <p:childTnLst>
                                    <p:set>
                                      <p:cBhvr>
                                        <p:cTn id="119" dur="1" fill="hold">
                                          <p:stCondLst>
                                            <p:cond delay="0"/>
                                          </p:stCondLst>
                                        </p:cTn>
                                        <p:tgtEl>
                                          <p:spTgt spid="44"/>
                                        </p:tgtEl>
                                        <p:attrNameLst>
                                          <p:attrName>style.visibility</p:attrName>
                                        </p:attrNameLst>
                                      </p:cBhvr>
                                      <p:to>
                                        <p:strVal val="hidden"/>
                                      </p:to>
                                    </p:set>
                                  </p:childTnLst>
                                </p:cTn>
                              </p:par>
                              <p:par>
                                <p:cTn id="120" presetID="1" presetClass="entr" presetSubtype="0" fill="hold" grpId="0" nodeType="withEffect">
                                  <p:stCondLst>
                                    <p:cond delay="0"/>
                                  </p:stCondLst>
                                  <p:childTnLst>
                                    <p:set>
                                      <p:cBhvr>
                                        <p:cTn id="121" dur="1" fill="hold">
                                          <p:stCondLst>
                                            <p:cond delay="0"/>
                                          </p:stCondLst>
                                        </p:cTn>
                                        <p:tgtEl>
                                          <p:spTgt spid="45"/>
                                        </p:tgtEl>
                                        <p:attrNameLst>
                                          <p:attrName>style.visibility</p:attrName>
                                        </p:attrNameLst>
                                      </p:cBhvr>
                                      <p:to>
                                        <p:strVal val="visible"/>
                                      </p:to>
                                    </p:set>
                                  </p:childTnLst>
                                </p:cTn>
                              </p:par>
                              <p:par>
                                <p:cTn id="122" presetID="1" presetClass="exit" presetSubtype="0" fill="hold" grpId="3" nodeType="withEffect">
                                  <p:stCondLst>
                                    <p:cond delay="0"/>
                                  </p:stCondLst>
                                  <p:childTnLst>
                                    <p:set>
                                      <p:cBhvr>
                                        <p:cTn id="123" dur="1" fill="hold">
                                          <p:stCondLst>
                                            <p:cond delay="0"/>
                                          </p:stCondLst>
                                        </p:cTn>
                                        <p:tgtEl>
                                          <p:spTgt spid="29"/>
                                        </p:tgtEl>
                                        <p:attrNameLst>
                                          <p:attrName>style.visibility</p:attrName>
                                        </p:attrNameLst>
                                      </p:cBhvr>
                                      <p:to>
                                        <p:strVal val="hidden"/>
                                      </p:to>
                                    </p:set>
                                  </p:childTnLst>
                                </p:cTn>
                              </p:par>
                              <p:par>
                                <p:cTn id="124" presetID="1" presetClass="entr" presetSubtype="0" fill="hold" grpId="2" nodeType="withEffect">
                                  <p:stCondLst>
                                    <p:cond delay="0"/>
                                  </p:stCondLst>
                                  <p:childTnLst>
                                    <p:set>
                                      <p:cBhvr>
                                        <p:cTn id="125" dur="1" fill="hold">
                                          <p:stCondLst>
                                            <p:cond delay="0"/>
                                          </p:stCondLst>
                                        </p:cTn>
                                        <p:tgtEl>
                                          <p:spTgt spid="23"/>
                                        </p:tgtEl>
                                        <p:attrNameLst>
                                          <p:attrName>style.visibility</p:attrName>
                                        </p:attrNameLst>
                                      </p:cBhvr>
                                      <p:to>
                                        <p:strVal val="visible"/>
                                      </p:to>
                                    </p:set>
                                  </p:childTnLst>
                                </p:cTn>
                              </p:par>
                              <p:par>
                                <p:cTn id="126" presetID="10" presetClass="exit" presetSubtype="0" fill="hold" grpId="1" nodeType="withEffect">
                                  <p:stCondLst>
                                    <p:cond delay="0"/>
                                  </p:stCondLst>
                                  <p:childTnLst>
                                    <p:animEffect transition="out" filter="fade">
                                      <p:cBhvr>
                                        <p:cTn id="127" dur="500"/>
                                        <p:tgtEl>
                                          <p:spTgt spid="26"/>
                                        </p:tgtEl>
                                      </p:cBhvr>
                                    </p:animEffect>
                                    <p:set>
                                      <p:cBhvr>
                                        <p:cTn id="128" dur="1" fill="hold">
                                          <p:stCondLst>
                                            <p:cond delay="499"/>
                                          </p:stCondLst>
                                        </p:cTn>
                                        <p:tgtEl>
                                          <p:spTgt spid="26"/>
                                        </p:tgtEl>
                                        <p:attrNameLst>
                                          <p:attrName>style.visibility</p:attrName>
                                        </p:attrNameLst>
                                      </p:cBhvr>
                                      <p:to>
                                        <p:strVal val="hidden"/>
                                      </p:to>
                                    </p:set>
                                  </p:childTnLst>
                                </p:cTn>
                              </p:par>
                              <p:par>
                                <p:cTn id="129" presetID="10" presetClass="exit" presetSubtype="0" fill="hold" grpId="1" nodeType="withEffect">
                                  <p:stCondLst>
                                    <p:cond delay="0"/>
                                  </p:stCondLst>
                                  <p:childTnLst>
                                    <p:animEffect transition="out" filter="fade">
                                      <p:cBhvr>
                                        <p:cTn id="130" dur="500"/>
                                        <p:tgtEl>
                                          <p:spTgt spid="22"/>
                                        </p:tgtEl>
                                      </p:cBhvr>
                                    </p:animEffect>
                                    <p:set>
                                      <p:cBhvr>
                                        <p:cTn id="131" dur="1" fill="hold">
                                          <p:stCondLst>
                                            <p:cond delay="499"/>
                                          </p:stCondLst>
                                        </p:cTn>
                                        <p:tgtEl>
                                          <p:spTgt spid="22"/>
                                        </p:tgtEl>
                                        <p:attrNameLst>
                                          <p:attrName>style.visibility</p:attrName>
                                        </p:attrNameLst>
                                      </p:cBhvr>
                                      <p:to>
                                        <p:strVal val="hidden"/>
                                      </p:to>
                                    </p:set>
                                  </p:childTnLst>
                                </p:cTn>
                              </p:par>
                            </p:childTnLst>
                          </p:cTn>
                        </p:par>
                      </p:childTnLst>
                    </p:cTn>
                  </p:par>
                  <p:par>
                    <p:cTn id="132" fill="hold">
                      <p:stCondLst>
                        <p:cond delay="indefinite"/>
                      </p:stCondLst>
                      <p:childTnLst>
                        <p:par>
                          <p:cTn id="133" fill="hold">
                            <p:stCondLst>
                              <p:cond delay="0"/>
                            </p:stCondLst>
                            <p:childTnLst>
                              <p:par>
                                <p:cTn id="134" presetID="1" presetClass="exit" presetSubtype="0" fill="hold" grpId="1" nodeType="clickEffect">
                                  <p:stCondLst>
                                    <p:cond delay="0"/>
                                  </p:stCondLst>
                                  <p:childTnLst>
                                    <p:set>
                                      <p:cBhvr>
                                        <p:cTn id="135" dur="1" fill="hold">
                                          <p:stCondLst>
                                            <p:cond delay="0"/>
                                          </p:stCondLst>
                                        </p:cTn>
                                        <p:tgtEl>
                                          <p:spTgt spid="45"/>
                                        </p:tgtEl>
                                        <p:attrNameLst>
                                          <p:attrName>style.visibility</p:attrName>
                                        </p:attrNameLst>
                                      </p:cBhvr>
                                      <p:to>
                                        <p:strVal val="hidden"/>
                                      </p:to>
                                    </p:set>
                                  </p:childTnLst>
                                </p:cTn>
                              </p:par>
                              <p:par>
                                <p:cTn id="136" presetID="1" presetClass="exit" presetSubtype="0" fill="hold" grpId="3" nodeType="withEffect">
                                  <p:stCondLst>
                                    <p:cond delay="0"/>
                                  </p:stCondLst>
                                  <p:childTnLst>
                                    <p:set>
                                      <p:cBhvr>
                                        <p:cTn id="137" dur="1" fill="hold">
                                          <p:stCondLst>
                                            <p:cond delay="0"/>
                                          </p:stCondLst>
                                        </p:cTn>
                                        <p:tgtEl>
                                          <p:spTgt spid="23"/>
                                        </p:tgtEl>
                                        <p:attrNameLst>
                                          <p:attrName>style.visibility</p:attrName>
                                        </p:attrNameLst>
                                      </p:cBhvr>
                                      <p:to>
                                        <p:strVal val="hidden"/>
                                      </p:to>
                                    </p:set>
                                  </p:childTnLst>
                                </p:cTn>
                              </p:par>
                              <p:par>
                                <p:cTn id="138" presetID="1" presetClass="exit" presetSubtype="0" fill="hold" grpId="1" nodeType="withEffect">
                                  <p:stCondLst>
                                    <p:cond delay="0"/>
                                  </p:stCondLst>
                                  <p:childTnLst>
                                    <p:set>
                                      <p:cBhvr>
                                        <p:cTn id="139" dur="1" fill="hold">
                                          <p:stCondLst>
                                            <p:cond delay="0"/>
                                          </p:stCondLst>
                                        </p:cTn>
                                        <p:tgtEl>
                                          <p:spTgt spid="38"/>
                                        </p:tgtEl>
                                        <p:attrNameLst>
                                          <p:attrName>style.visibility</p:attrName>
                                        </p:attrNameLst>
                                      </p:cBhvr>
                                      <p:to>
                                        <p:strVal val="hidden"/>
                                      </p:to>
                                    </p:set>
                                  </p:childTnLst>
                                </p:cTn>
                              </p:par>
                              <p:par>
                                <p:cTn id="140" presetID="1" presetClass="exit" presetSubtype="0" fill="hold" grpId="1" nodeType="withEffect">
                                  <p:stCondLst>
                                    <p:cond delay="0"/>
                                  </p:stCondLst>
                                  <p:childTnLst>
                                    <p:set>
                                      <p:cBhvr>
                                        <p:cTn id="141" dur="1" fill="hold">
                                          <p:stCondLst>
                                            <p:cond delay="0"/>
                                          </p:stCondLst>
                                        </p:cTn>
                                        <p:tgtEl>
                                          <p:spTgt spid="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1" grpId="1"/>
      <p:bldP spid="22" grpId="0" animBg="1"/>
      <p:bldP spid="22" grpId="1" animBg="1"/>
      <p:bldP spid="23" grpId="0" animBg="1"/>
      <p:bldP spid="23" grpId="1" animBg="1"/>
      <p:bldP spid="23" grpId="2" animBg="1"/>
      <p:bldP spid="23" grpId="3" animBg="1"/>
      <p:bldP spid="25" grpId="0"/>
      <p:bldP spid="25" grpId="1"/>
      <p:bldP spid="26" grpId="0"/>
      <p:bldP spid="26" grpId="1"/>
      <p:bldP spid="27" grpId="0"/>
      <p:bldP spid="27" grpId="1"/>
      <p:bldP spid="28" grpId="0" animBg="1"/>
      <p:bldP spid="28" grpId="1" animBg="1"/>
      <p:bldP spid="29" grpId="0" animBg="1"/>
      <p:bldP spid="29" grpId="1" animBg="1"/>
      <p:bldP spid="29" grpId="2" animBg="1"/>
      <p:bldP spid="29" grpId="3" animBg="1"/>
      <p:bldP spid="30" grpId="0"/>
      <p:bldP spid="30" grpId="1"/>
      <p:bldP spid="31" grpId="0"/>
      <p:bldP spid="31" grpId="1"/>
      <p:bldP spid="32" grpId="0"/>
      <p:bldP spid="32" grpId="1"/>
      <p:bldP spid="33" grpId="0" animBg="1"/>
      <p:bldP spid="33" grpId="1" animBg="1"/>
      <p:bldP spid="34" grpId="0" animBg="1"/>
      <p:bldP spid="34" grpId="1" animBg="1"/>
      <p:bldP spid="34" grpId="2" animBg="1"/>
      <p:bldP spid="34" grpId="3" animBg="1"/>
      <p:bldP spid="35" grpId="0"/>
      <p:bldP spid="35" grpId="1"/>
      <p:bldP spid="36" grpId="0" animBg="1"/>
      <p:bldP spid="36" grpId="1" animBg="1"/>
      <p:bldP spid="37" grpId="0"/>
      <p:bldP spid="37" grpId="1"/>
      <p:bldP spid="38" grpId="0" animBg="1"/>
      <p:bldP spid="38" grpId="1" animBg="1"/>
      <p:bldP spid="39" grpId="0" animBg="1"/>
      <p:bldP spid="39" grpId="1" animBg="1"/>
      <p:bldP spid="40" grpId="0"/>
      <p:bldP spid="40" grpId="1"/>
      <p:bldP spid="42" grpId="0"/>
      <p:bldP spid="43" grpId="0"/>
      <p:bldP spid="43" grpId="1"/>
      <p:bldP spid="44" grpId="0"/>
      <p:bldP spid="44" grpId="1"/>
      <p:bldP spid="45" grpId="0"/>
      <p:bldP spid="45" grpId="1"/>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Structured data Directive</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2734238" y="2192078"/>
            <a:ext cx="7947119" cy="2031325"/>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endParaRPr lang="en-US" sz="2000" dirty="0">
              <a:solidFill>
                <a:srgbClr val="C00000"/>
              </a:solidFill>
              <a:latin typeface="Consolas" panose="020B0609020204030204" pitchFamily="49" charset="0"/>
              <a:cs typeface="Courier New" panose="02070309020205020404" pitchFamily="49" charset="0"/>
            </a:endParaRPr>
          </a:p>
          <a:p>
            <a:pPr>
              <a:lnSpc>
                <a:spcPct val="90000"/>
              </a:lnSpc>
            </a:pPr>
            <a:endParaRPr lang="en-US" sz="2000" dirty="0">
              <a:solidFill>
                <a:srgbClr val="C00000"/>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b="1" dirty="0">
                <a:solidFill>
                  <a:srgbClr val="F1562D"/>
                </a:solidFill>
                <a:latin typeface="Consolas" panose="020B0609020204030204" pitchFamily="49" charset="0"/>
                <a:cs typeface="Courier New" panose="02070309020205020404" pitchFamily="49" charset="0"/>
              </a:rPr>
              <a:t>!$</a:t>
            </a:r>
            <a:r>
              <a:rPr lang="en-US" sz="2000" b="1" dirty="0" err="1">
                <a:solidFill>
                  <a:srgbClr val="F1562D"/>
                </a:solidFill>
                <a:latin typeface="Consolas" panose="020B0609020204030204" pitchFamily="49" charset="0"/>
                <a:cs typeface="Courier New" panose="02070309020205020404" pitchFamily="49" charset="0"/>
              </a:rPr>
              <a:t>acc</a:t>
            </a:r>
            <a:r>
              <a:rPr lang="en-US" sz="2000" b="1" dirty="0">
                <a:solidFill>
                  <a:srgbClr val="F1562D"/>
                </a:solidFill>
                <a:latin typeface="Consolas" panose="020B0609020204030204" pitchFamily="49" charset="0"/>
                <a:cs typeface="Courier New" panose="02070309020205020404" pitchFamily="49" charset="0"/>
              </a:rPr>
              <a:t> parallel loop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do</a:t>
            </a: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=1,N</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 = a(</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end do</a:t>
            </a:r>
          </a:p>
          <a:p>
            <a:pPr>
              <a:lnSpc>
                <a:spcPct val="90000"/>
              </a:lnSpc>
            </a:pPr>
            <a:endParaRPr lang="en-US" sz="2000" dirty="0">
              <a:solidFill>
                <a:srgbClr val="C00000"/>
              </a:solidFill>
              <a:latin typeface="Consolas" panose="020B0609020204030204" pitchFamily="49" charset="0"/>
              <a:cs typeface="Courier New" panose="02070309020205020404" pitchFamily="49" charset="0"/>
            </a:endParaRPr>
          </a:p>
        </p:txBody>
      </p:sp>
      <p:sp>
        <p:nvSpPr>
          <p:cNvPr id="3" name="TextBox 2">
            <a:extLst>
              <a:ext uri="{FF2B5EF4-FFF2-40B4-BE49-F238E27FC236}">
                <a16:creationId xmlns:a16="http://schemas.microsoft.com/office/drawing/2014/main" id="{50BCC66C-DF47-445B-9F9D-26476965D5A8}"/>
              </a:ext>
            </a:extLst>
          </p:cNvPr>
          <p:cNvSpPr txBox="1"/>
          <p:nvPr/>
        </p:nvSpPr>
        <p:spPr>
          <a:xfrm>
            <a:off x="185737" y="2602741"/>
            <a:ext cx="2443163" cy="13388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This </a:t>
            </a:r>
            <a:r>
              <a:rPr lang="en-US" b="1" dirty="0">
                <a:solidFill>
                  <a:srgbClr val="030382"/>
                </a:solidFill>
              </a:rPr>
              <a:t>parallel loop </a:t>
            </a:r>
            <a:r>
              <a:rPr lang="en-US" dirty="0">
                <a:solidFill>
                  <a:schemeClr val="bg1"/>
                </a:solidFill>
              </a:rPr>
              <a:t>will execute on the </a:t>
            </a:r>
            <a:r>
              <a:rPr lang="en-US" b="1" dirty="0">
                <a:solidFill>
                  <a:srgbClr val="030382"/>
                </a:solidFill>
              </a:rPr>
              <a:t>accelerator</a:t>
            </a:r>
            <a:r>
              <a:rPr lang="en-US" dirty="0">
                <a:solidFill>
                  <a:schemeClr val="bg1"/>
                </a:solidFill>
              </a:rPr>
              <a:t>, so </a:t>
            </a:r>
            <a:r>
              <a:rPr lang="en-US" b="1" dirty="0">
                <a:solidFill>
                  <a:srgbClr val="030382"/>
                </a:solidFill>
              </a:rPr>
              <a:t>a, b, and c </a:t>
            </a:r>
            <a:r>
              <a:rPr lang="en-US" dirty="0">
                <a:solidFill>
                  <a:schemeClr val="bg1"/>
                </a:solidFill>
              </a:rPr>
              <a:t>must be visible on the accelerator.</a:t>
            </a:r>
            <a:endParaRPr lang="en-US" b="1" dirty="0">
              <a:solidFill>
                <a:srgbClr val="030382"/>
              </a:solidFill>
            </a:endParaRPr>
          </a:p>
        </p:txBody>
      </p:sp>
    </p:spTree>
    <p:extLst>
      <p:ext uri="{BB962C8B-B14F-4D97-AF65-F5344CB8AC3E}">
        <p14:creationId xmlns:p14="http://schemas.microsoft.com/office/powerpoint/2010/main" val="3438440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Structured data Directive</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2734228" y="2192070"/>
            <a:ext cx="7947119" cy="2031325"/>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b="1" dirty="0">
                <a:solidFill>
                  <a:srgbClr val="F1562D"/>
                </a:solidFill>
                <a:latin typeface="Consolas" panose="020B0609020204030204" pitchFamily="49" charset="0"/>
                <a:cs typeface="Courier New" panose="02070309020205020404" pitchFamily="49" charset="0"/>
              </a:rPr>
              <a:t>!$</a:t>
            </a:r>
            <a:r>
              <a:rPr lang="en-US" sz="2000" b="1" dirty="0" err="1">
                <a:solidFill>
                  <a:srgbClr val="F1562D"/>
                </a:solidFill>
                <a:latin typeface="Consolas" panose="020B0609020204030204" pitchFamily="49" charset="0"/>
                <a:cs typeface="Courier New" panose="02070309020205020404" pitchFamily="49" charset="0"/>
              </a:rPr>
              <a:t>acc</a:t>
            </a:r>
            <a:r>
              <a:rPr lang="en-US" sz="2000" b="1" dirty="0">
                <a:solidFill>
                  <a:srgbClr val="F1562D"/>
                </a:solidFill>
                <a:latin typeface="Consolas" panose="020B0609020204030204" pitchFamily="49" charset="0"/>
                <a:cs typeface="Courier New" panose="02070309020205020404" pitchFamily="49" charset="0"/>
              </a:rPr>
              <a:t> data </a:t>
            </a:r>
            <a:r>
              <a:rPr lang="en-US" sz="2000" b="1" dirty="0" err="1">
                <a:solidFill>
                  <a:srgbClr val="F1562D"/>
                </a:solidFill>
                <a:latin typeface="Consolas" panose="020B0609020204030204" pitchFamily="49" charset="0"/>
                <a:cs typeface="Courier New" panose="02070309020205020404" pitchFamily="49" charset="0"/>
              </a:rPr>
              <a:t>copyin</a:t>
            </a:r>
            <a:r>
              <a:rPr lang="en-US" sz="2000" b="1" dirty="0">
                <a:solidFill>
                  <a:srgbClr val="F1562D"/>
                </a:solidFill>
                <a:latin typeface="Consolas" panose="020B0609020204030204" pitchFamily="49" charset="0"/>
                <a:cs typeface="Courier New" panose="02070309020205020404" pitchFamily="49" charset="0"/>
              </a:rPr>
              <a:t>(a(1:N),b(1:N)) </a:t>
            </a:r>
            <a:r>
              <a:rPr lang="en-US" sz="2000" b="1" dirty="0" err="1">
                <a:solidFill>
                  <a:srgbClr val="F1562D"/>
                </a:solidFill>
                <a:latin typeface="Consolas" panose="020B0609020204030204" pitchFamily="49" charset="0"/>
                <a:cs typeface="Courier New" panose="02070309020205020404" pitchFamily="49" charset="0"/>
              </a:rPr>
              <a:t>copyout</a:t>
            </a:r>
            <a:r>
              <a:rPr lang="en-US" sz="2000" b="1" dirty="0">
                <a:solidFill>
                  <a:srgbClr val="F1562D"/>
                </a:solidFill>
                <a:latin typeface="Consolas" panose="020B0609020204030204" pitchFamily="49" charset="0"/>
                <a:cs typeface="Courier New" panose="02070309020205020404" pitchFamily="49" charset="0"/>
              </a:rPr>
              <a:t>(c(1:N))</a:t>
            </a:r>
          </a:p>
          <a:p>
            <a:pPr>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b="1" dirty="0">
                <a:solidFill>
                  <a:srgbClr val="F1562D"/>
                </a:solidFill>
                <a:latin typeface="Consolas" panose="020B0609020204030204" pitchFamily="49" charset="0"/>
                <a:cs typeface="Courier New" panose="02070309020205020404" pitchFamily="49" charset="0"/>
              </a:rPr>
              <a:t>!$</a:t>
            </a:r>
            <a:r>
              <a:rPr lang="en-US" sz="2000" b="1" dirty="0" err="1">
                <a:solidFill>
                  <a:srgbClr val="F1562D"/>
                </a:solidFill>
                <a:latin typeface="Consolas" panose="020B0609020204030204" pitchFamily="49" charset="0"/>
                <a:cs typeface="Courier New" panose="02070309020205020404" pitchFamily="49" charset="0"/>
              </a:rPr>
              <a:t>acc</a:t>
            </a:r>
            <a:r>
              <a:rPr lang="en-US" sz="2000" b="1" dirty="0">
                <a:solidFill>
                  <a:srgbClr val="F1562D"/>
                </a:solidFill>
                <a:latin typeface="Consolas" panose="020B0609020204030204" pitchFamily="49" charset="0"/>
                <a:cs typeface="Courier New" panose="02070309020205020404" pitchFamily="49" charset="0"/>
              </a:rPr>
              <a:t> parallel loop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do</a:t>
            </a: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=1,N</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 = a(</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end do</a:t>
            </a:r>
          </a:p>
          <a:p>
            <a:pPr>
              <a:lnSpc>
                <a:spcPct val="90000"/>
              </a:lnSpc>
            </a:pPr>
            <a:r>
              <a:rPr lang="en-US" sz="2000" b="1" dirty="0">
                <a:solidFill>
                  <a:srgbClr val="F1562D"/>
                </a:solidFill>
                <a:latin typeface="Consolas" panose="020B0609020204030204" pitchFamily="49" charset="0"/>
                <a:cs typeface="Courier New" panose="02070309020205020404" pitchFamily="49" charset="0"/>
              </a:rPr>
              <a:t>!$</a:t>
            </a:r>
            <a:r>
              <a:rPr lang="en-US" sz="2000" b="1" dirty="0" err="1">
                <a:solidFill>
                  <a:srgbClr val="F1562D"/>
                </a:solidFill>
                <a:latin typeface="Consolas" panose="020B0609020204030204" pitchFamily="49" charset="0"/>
                <a:cs typeface="Courier New" panose="02070309020205020404" pitchFamily="49" charset="0"/>
              </a:rPr>
              <a:t>acc</a:t>
            </a:r>
            <a:r>
              <a:rPr lang="en-US" sz="2000" b="1" dirty="0">
                <a:solidFill>
                  <a:srgbClr val="F1562D"/>
                </a:solidFill>
                <a:latin typeface="Consolas" panose="020B0609020204030204" pitchFamily="49" charset="0"/>
                <a:cs typeface="Courier New" panose="02070309020205020404" pitchFamily="49" charset="0"/>
              </a:rPr>
              <a:t> end data</a:t>
            </a:r>
          </a:p>
        </p:txBody>
      </p:sp>
      <p:sp>
        <p:nvSpPr>
          <p:cNvPr id="3" name="Arrow: Right 2">
            <a:extLst>
              <a:ext uri="{FF2B5EF4-FFF2-40B4-BE49-F238E27FC236}">
                <a16:creationId xmlns:a16="http://schemas.microsoft.com/office/drawing/2014/main" id="{1FF1EFA4-5957-4444-AB22-2A4A79FD3F8C}"/>
              </a:ext>
            </a:extLst>
          </p:cNvPr>
          <p:cNvSpPr/>
          <p:nvPr/>
        </p:nvSpPr>
        <p:spPr>
          <a:xfrm>
            <a:off x="1985973" y="2528880"/>
            <a:ext cx="591093" cy="257175"/>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EE4D37CC-A288-47C6-B0B7-17563B15375D}"/>
              </a:ext>
            </a:extLst>
          </p:cNvPr>
          <p:cNvSpPr/>
          <p:nvPr/>
        </p:nvSpPr>
        <p:spPr>
          <a:xfrm>
            <a:off x="1985972" y="3910077"/>
            <a:ext cx="591093" cy="257175"/>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58FB3E3-4D6D-472C-A119-91BD88B1D03F}"/>
              </a:ext>
            </a:extLst>
          </p:cNvPr>
          <p:cNvSpPr txBox="1"/>
          <p:nvPr/>
        </p:nvSpPr>
        <p:spPr>
          <a:xfrm>
            <a:off x="0" y="2364749"/>
            <a:ext cx="2117823"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Start of             Data Region</a:t>
            </a:r>
          </a:p>
        </p:txBody>
      </p:sp>
      <p:sp>
        <p:nvSpPr>
          <p:cNvPr id="8" name="TextBox 7">
            <a:extLst>
              <a:ext uri="{FF2B5EF4-FFF2-40B4-BE49-F238E27FC236}">
                <a16:creationId xmlns:a16="http://schemas.microsoft.com/office/drawing/2014/main" id="{8666AFC6-93B6-4BD5-AF5A-5A5164EA3515}"/>
              </a:ext>
            </a:extLst>
          </p:cNvPr>
          <p:cNvSpPr txBox="1"/>
          <p:nvPr/>
        </p:nvSpPr>
        <p:spPr>
          <a:xfrm>
            <a:off x="-1" y="3743198"/>
            <a:ext cx="2117823"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End of             Data Region</a:t>
            </a:r>
          </a:p>
        </p:txBody>
      </p:sp>
    </p:spTree>
    <p:extLst>
      <p:ext uri="{BB962C8B-B14F-4D97-AF65-F5344CB8AC3E}">
        <p14:creationId xmlns:p14="http://schemas.microsoft.com/office/powerpoint/2010/main" val="224409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Structured data Directive</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2" y="1778961"/>
            <a:ext cx="7976214" cy="2031325"/>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b="1" dirty="0">
                <a:solidFill>
                  <a:srgbClr val="F1562D"/>
                </a:solidFill>
                <a:latin typeface="Consolas" panose="020B0609020204030204" pitchFamily="49" charset="0"/>
                <a:cs typeface="Courier New" panose="02070309020205020404" pitchFamily="49" charset="0"/>
              </a:rPr>
              <a:t>!$</a:t>
            </a:r>
            <a:r>
              <a:rPr lang="en-US" sz="2000" b="1" dirty="0" err="1">
                <a:solidFill>
                  <a:srgbClr val="F1562D"/>
                </a:solidFill>
                <a:latin typeface="Consolas" panose="020B0609020204030204" pitchFamily="49" charset="0"/>
                <a:cs typeface="Courier New" panose="02070309020205020404" pitchFamily="49" charset="0"/>
              </a:rPr>
              <a:t>acc</a:t>
            </a:r>
            <a:r>
              <a:rPr lang="en-US" sz="2000" b="1" dirty="0">
                <a:solidFill>
                  <a:srgbClr val="F1562D"/>
                </a:solidFill>
                <a:latin typeface="Consolas" panose="020B0609020204030204" pitchFamily="49" charset="0"/>
                <a:cs typeface="Courier New" panose="02070309020205020404" pitchFamily="49" charset="0"/>
              </a:rPr>
              <a:t> data </a:t>
            </a:r>
            <a:r>
              <a:rPr lang="en-US" sz="2000" b="1" dirty="0" err="1">
                <a:solidFill>
                  <a:srgbClr val="F1562D"/>
                </a:solidFill>
                <a:latin typeface="Consolas" panose="020B0609020204030204" pitchFamily="49" charset="0"/>
                <a:cs typeface="Courier New" panose="02070309020205020404" pitchFamily="49" charset="0"/>
              </a:rPr>
              <a:t>copyin</a:t>
            </a:r>
            <a:r>
              <a:rPr lang="en-US" sz="2000" b="1" dirty="0">
                <a:solidFill>
                  <a:srgbClr val="F1562D"/>
                </a:solidFill>
                <a:latin typeface="Consolas" panose="020B0609020204030204" pitchFamily="49" charset="0"/>
                <a:cs typeface="Courier New" panose="02070309020205020404" pitchFamily="49" charset="0"/>
              </a:rPr>
              <a:t>(a(1:N),b(1:N)) </a:t>
            </a:r>
            <a:r>
              <a:rPr lang="en-US" sz="2000" b="1" dirty="0" err="1">
                <a:solidFill>
                  <a:srgbClr val="F1562D"/>
                </a:solidFill>
                <a:latin typeface="Consolas" panose="020B0609020204030204" pitchFamily="49" charset="0"/>
                <a:cs typeface="Courier New" panose="02070309020205020404" pitchFamily="49" charset="0"/>
              </a:rPr>
              <a:t>copyout</a:t>
            </a:r>
            <a:r>
              <a:rPr lang="en-US" sz="2000" b="1" dirty="0">
                <a:solidFill>
                  <a:srgbClr val="F1562D"/>
                </a:solidFill>
                <a:latin typeface="Consolas" panose="020B0609020204030204" pitchFamily="49" charset="0"/>
                <a:cs typeface="Courier New" panose="02070309020205020404" pitchFamily="49" charset="0"/>
              </a:rPr>
              <a:t>(c(1:N))</a:t>
            </a:r>
          </a:p>
          <a:p>
            <a:pPr>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b="1" dirty="0">
                <a:solidFill>
                  <a:srgbClr val="F1562D"/>
                </a:solidFill>
                <a:latin typeface="Consolas" panose="020B0609020204030204" pitchFamily="49" charset="0"/>
                <a:cs typeface="Courier New" panose="02070309020205020404" pitchFamily="49" charset="0"/>
              </a:rPr>
              <a:t>!$</a:t>
            </a:r>
            <a:r>
              <a:rPr lang="en-US" sz="2000" b="1" dirty="0" err="1">
                <a:solidFill>
                  <a:srgbClr val="F1562D"/>
                </a:solidFill>
                <a:latin typeface="Consolas" panose="020B0609020204030204" pitchFamily="49" charset="0"/>
                <a:cs typeface="Courier New" panose="02070309020205020404" pitchFamily="49" charset="0"/>
              </a:rPr>
              <a:t>acc</a:t>
            </a:r>
            <a:r>
              <a:rPr lang="en-US" sz="2000" b="1" dirty="0">
                <a:solidFill>
                  <a:srgbClr val="F1562D"/>
                </a:solidFill>
                <a:latin typeface="Consolas" panose="020B0609020204030204" pitchFamily="49" charset="0"/>
                <a:cs typeface="Courier New" panose="02070309020205020404" pitchFamily="49" charset="0"/>
              </a:rPr>
              <a:t> parallel loop</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do</a:t>
            </a: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=1,N</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 = a(</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end do</a:t>
            </a:r>
          </a:p>
          <a:p>
            <a:pPr>
              <a:lnSpc>
                <a:spcPct val="90000"/>
              </a:lnSpc>
            </a:pPr>
            <a:r>
              <a:rPr lang="en-US" sz="2000" b="1" dirty="0">
                <a:solidFill>
                  <a:srgbClr val="F1562D"/>
                </a:solidFill>
                <a:latin typeface="Consolas" panose="020B0609020204030204" pitchFamily="49" charset="0"/>
                <a:cs typeface="Courier New" panose="02070309020205020404" pitchFamily="49" charset="0"/>
              </a:rPr>
              <a:t>!$</a:t>
            </a:r>
            <a:r>
              <a:rPr lang="en-US" sz="2000" b="1" dirty="0" err="1">
                <a:solidFill>
                  <a:srgbClr val="F1562D"/>
                </a:solidFill>
                <a:latin typeface="Consolas" panose="020B0609020204030204" pitchFamily="49" charset="0"/>
                <a:cs typeface="Courier New" panose="02070309020205020404" pitchFamily="49" charset="0"/>
              </a:rPr>
              <a:t>acc</a:t>
            </a:r>
            <a:r>
              <a:rPr lang="en-US" sz="2000" b="1" dirty="0">
                <a:solidFill>
                  <a:srgbClr val="F1562D"/>
                </a:solidFill>
                <a:latin typeface="Consolas" panose="020B0609020204030204" pitchFamily="49" charset="0"/>
                <a:cs typeface="Courier New" panose="02070309020205020404" pitchFamily="49" charset="0"/>
              </a:rPr>
              <a:t> end data</a:t>
            </a:r>
          </a:p>
        </p:txBody>
      </p:sp>
      <p:sp>
        <p:nvSpPr>
          <p:cNvPr id="7" name="Rectangle 6">
            <a:extLst>
              <a:ext uri="{FF2B5EF4-FFF2-40B4-BE49-F238E27FC236}">
                <a16:creationId xmlns:a16="http://schemas.microsoft.com/office/drawing/2014/main" id="{4BE4779B-058E-496E-98F8-B378DF5555AF}"/>
              </a:ext>
            </a:extLst>
          </p:cNvPr>
          <p:cNvSpPr/>
          <p:nvPr/>
        </p:nvSpPr>
        <p:spPr>
          <a:xfrm>
            <a:off x="712520" y="4476998"/>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9" name="Rectangle 8">
            <a:extLst>
              <a:ext uri="{FF2B5EF4-FFF2-40B4-BE49-F238E27FC236}">
                <a16:creationId xmlns:a16="http://schemas.microsoft.com/office/drawing/2014/main" id="{A3F2B3F3-4630-4941-AAB8-82A23A6B48C0}"/>
              </a:ext>
            </a:extLst>
          </p:cNvPr>
          <p:cNvSpPr/>
          <p:nvPr/>
        </p:nvSpPr>
        <p:spPr>
          <a:xfrm>
            <a:off x="1816926" y="4476998"/>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02C0750-0D16-4227-AB8D-34655CBE0794}"/>
              </a:ext>
            </a:extLst>
          </p:cNvPr>
          <p:cNvSpPr/>
          <p:nvPr/>
        </p:nvSpPr>
        <p:spPr>
          <a:xfrm>
            <a:off x="2921332" y="4476998"/>
            <a:ext cx="1104406" cy="1104406"/>
          </a:xfrm>
          <a:prstGeom prst="rect">
            <a:avLst/>
          </a:prstGeom>
          <a:solidFill>
            <a:schemeClr val="accent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9AE2503-48BD-4E32-98EF-32FEE10B1C16}"/>
              </a:ext>
            </a:extLst>
          </p:cNvPr>
          <p:cNvSpPr/>
          <p:nvPr/>
        </p:nvSpPr>
        <p:spPr>
          <a:xfrm>
            <a:off x="8668987" y="1778961"/>
            <a:ext cx="2030681" cy="2031325"/>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786BD99-677B-49BD-8898-FD32F307608C}"/>
              </a:ext>
            </a:extLst>
          </p:cNvPr>
          <p:cNvSpPr/>
          <p:nvPr/>
        </p:nvSpPr>
        <p:spPr>
          <a:xfrm>
            <a:off x="8668987" y="1778961"/>
            <a:ext cx="2030681" cy="586476"/>
          </a:xfrm>
          <a:prstGeom prst="rect">
            <a:avLst/>
          </a:prstGeom>
          <a:solidFill>
            <a:schemeClr val="tx2"/>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Action</a:t>
            </a:r>
          </a:p>
        </p:txBody>
      </p:sp>
      <p:sp>
        <p:nvSpPr>
          <p:cNvPr id="16" name="TextBox 15">
            <a:extLst>
              <a:ext uri="{FF2B5EF4-FFF2-40B4-BE49-F238E27FC236}">
                <a16:creationId xmlns:a16="http://schemas.microsoft.com/office/drawing/2014/main" id="{1BE9048D-860E-4927-AD16-AAAAC583CC2B}"/>
              </a:ext>
            </a:extLst>
          </p:cNvPr>
          <p:cNvSpPr txBox="1"/>
          <p:nvPr/>
        </p:nvSpPr>
        <p:spPr>
          <a:xfrm>
            <a:off x="1301369" y="4052266"/>
            <a:ext cx="2135521"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Host Memory</a:t>
            </a:r>
          </a:p>
        </p:txBody>
      </p:sp>
      <p:sp>
        <p:nvSpPr>
          <p:cNvPr id="17" name="TextBox 16">
            <a:extLst>
              <a:ext uri="{FF2B5EF4-FFF2-40B4-BE49-F238E27FC236}">
                <a16:creationId xmlns:a16="http://schemas.microsoft.com/office/drawing/2014/main" id="{81FCBE20-DB8F-4DFE-AF39-5948086AFEBB}"/>
              </a:ext>
            </a:extLst>
          </p:cNvPr>
          <p:cNvSpPr txBox="1"/>
          <p:nvPr/>
        </p:nvSpPr>
        <p:spPr>
          <a:xfrm>
            <a:off x="5280372" y="4052266"/>
            <a:ext cx="2462534"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Device memory</a:t>
            </a:r>
          </a:p>
        </p:txBody>
      </p:sp>
      <p:sp>
        <p:nvSpPr>
          <p:cNvPr id="18" name="TextBox 17">
            <a:extLst>
              <a:ext uri="{FF2B5EF4-FFF2-40B4-BE49-F238E27FC236}">
                <a16:creationId xmlns:a16="http://schemas.microsoft.com/office/drawing/2014/main" id="{B56AEE96-245D-4392-8AAB-64632B4DA39A}"/>
              </a:ext>
            </a:extLst>
          </p:cNvPr>
          <p:cNvSpPr txBox="1"/>
          <p:nvPr/>
        </p:nvSpPr>
        <p:spPr>
          <a:xfrm>
            <a:off x="838965" y="4532536"/>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19" name="TextBox 18">
            <a:extLst>
              <a:ext uri="{FF2B5EF4-FFF2-40B4-BE49-F238E27FC236}">
                <a16:creationId xmlns:a16="http://schemas.microsoft.com/office/drawing/2014/main" id="{B9124ACE-D51E-4AD6-9865-C0711636ECA2}"/>
              </a:ext>
            </a:extLst>
          </p:cNvPr>
          <p:cNvSpPr txBox="1"/>
          <p:nvPr/>
        </p:nvSpPr>
        <p:spPr>
          <a:xfrm>
            <a:off x="1941463" y="453253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20" name="TextBox 19">
            <a:extLst>
              <a:ext uri="{FF2B5EF4-FFF2-40B4-BE49-F238E27FC236}">
                <a16:creationId xmlns:a16="http://schemas.microsoft.com/office/drawing/2014/main" id="{AEA7DE2D-895A-43C3-A0D8-3A2493F44177}"/>
              </a:ext>
            </a:extLst>
          </p:cNvPr>
          <p:cNvSpPr txBox="1"/>
          <p:nvPr/>
        </p:nvSpPr>
        <p:spPr>
          <a:xfrm>
            <a:off x="3047777" y="453253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21" name="TextBox 20">
            <a:extLst>
              <a:ext uri="{FF2B5EF4-FFF2-40B4-BE49-F238E27FC236}">
                <a16:creationId xmlns:a16="http://schemas.microsoft.com/office/drawing/2014/main" id="{610865FB-A2AA-40C4-8C11-5CD50D82170D}"/>
              </a:ext>
            </a:extLst>
          </p:cNvPr>
          <p:cNvSpPr txBox="1"/>
          <p:nvPr/>
        </p:nvSpPr>
        <p:spPr>
          <a:xfrm>
            <a:off x="8925080" y="2496930"/>
            <a:ext cx="1518493"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Allocate A on</a:t>
            </a:r>
            <a:br>
              <a:rPr lang="en-US" dirty="0">
                <a:solidFill>
                  <a:schemeClr val="bg1"/>
                </a:solidFill>
              </a:rPr>
            </a:br>
            <a:r>
              <a:rPr lang="en-US" dirty="0">
                <a:solidFill>
                  <a:schemeClr val="bg1"/>
                </a:solidFill>
              </a:rPr>
              <a:t>device</a:t>
            </a:r>
          </a:p>
        </p:txBody>
      </p:sp>
      <p:sp>
        <p:nvSpPr>
          <p:cNvPr id="22" name="Rectangle 21">
            <a:extLst>
              <a:ext uri="{FF2B5EF4-FFF2-40B4-BE49-F238E27FC236}">
                <a16:creationId xmlns:a16="http://schemas.microsoft.com/office/drawing/2014/main" id="{09285BD5-59BF-4257-9E5B-AEFA4C0BE791}"/>
              </a:ext>
            </a:extLst>
          </p:cNvPr>
          <p:cNvSpPr/>
          <p:nvPr/>
        </p:nvSpPr>
        <p:spPr>
          <a:xfrm>
            <a:off x="4855029" y="4476998"/>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312222B-B3A2-4DEE-B423-393D762C6333}"/>
              </a:ext>
            </a:extLst>
          </p:cNvPr>
          <p:cNvSpPr/>
          <p:nvPr/>
        </p:nvSpPr>
        <p:spPr>
          <a:xfrm>
            <a:off x="2792979" y="1778961"/>
            <a:ext cx="1925325"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84FCC4B6-CE77-4719-B2CF-B74807BC2A7A}"/>
              </a:ext>
            </a:extLst>
          </p:cNvPr>
          <p:cNvSpPr txBox="1"/>
          <p:nvPr/>
        </p:nvSpPr>
        <p:spPr>
          <a:xfrm>
            <a:off x="8854613" y="2496930"/>
            <a:ext cx="165942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Copy A from</a:t>
            </a:r>
            <a:br>
              <a:rPr lang="en-US" dirty="0">
                <a:solidFill>
                  <a:schemeClr val="bg1"/>
                </a:solidFill>
              </a:rPr>
            </a:br>
            <a:r>
              <a:rPr lang="en-US" dirty="0">
                <a:solidFill>
                  <a:schemeClr val="bg1"/>
                </a:solidFill>
              </a:rPr>
              <a:t>CPU to device</a:t>
            </a:r>
          </a:p>
        </p:txBody>
      </p:sp>
      <p:sp>
        <p:nvSpPr>
          <p:cNvPr id="26" name="TextBox 25">
            <a:extLst>
              <a:ext uri="{FF2B5EF4-FFF2-40B4-BE49-F238E27FC236}">
                <a16:creationId xmlns:a16="http://schemas.microsoft.com/office/drawing/2014/main" id="{56D4BB8F-D7CB-47BB-9A74-DB5C4EAC9D47}"/>
              </a:ext>
            </a:extLst>
          </p:cNvPr>
          <p:cNvSpPr txBox="1"/>
          <p:nvPr/>
        </p:nvSpPr>
        <p:spPr>
          <a:xfrm>
            <a:off x="4981474" y="449187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27" name="TextBox 26">
            <a:extLst>
              <a:ext uri="{FF2B5EF4-FFF2-40B4-BE49-F238E27FC236}">
                <a16:creationId xmlns:a16="http://schemas.microsoft.com/office/drawing/2014/main" id="{FCFF86A1-7151-4161-8E6E-28344E1CD60C}"/>
              </a:ext>
            </a:extLst>
          </p:cNvPr>
          <p:cNvSpPr txBox="1"/>
          <p:nvPr/>
        </p:nvSpPr>
        <p:spPr>
          <a:xfrm>
            <a:off x="8912320" y="2496930"/>
            <a:ext cx="1544012"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Allocate B on</a:t>
            </a:r>
            <a:br>
              <a:rPr lang="en-US" dirty="0">
                <a:solidFill>
                  <a:schemeClr val="bg1"/>
                </a:solidFill>
              </a:rPr>
            </a:br>
            <a:r>
              <a:rPr lang="en-US" dirty="0">
                <a:solidFill>
                  <a:schemeClr val="bg1"/>
                </a:solidFill>
              </a:rPr>
              <a:t>device</a:t>
            </a:r>
          </a:p>
        </p:txBody>
      </p:sp>
      <p:sp>
        <p:nvSpPr>
          <p:cNvPr id="28" name="Rectangle 27">
            <a:extLst>
              <a:ext uri="{FF2B5EF4-FFF2-40B4-BE49-F238E27FC236}">
                <a16:creationId xmlns:a16="http://schemas.microsoft.com/office/drawing/2014/main" id="{2BAD39E3-84D1-4344-A2F5-CDE15EDDBDF8}"/>
              </a:ext>
            </a:extLst>
          </p:cNvPr>
          <p:cNvSpPr/>
          <p:nvPr/>
        </p:nvSpPr>
        <p:spPr>
          <a:xfrm>
            <a:off x="5959435" y="4476998"/>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89E51CC-1BEC-42EE-8973-09704A3B283B}"/>
              </a:ext>
            </a:extLst>
          </p:cNvPr>
          <p:cNvSpPr/>
          <p:nvPr/>
        </p:nvSpPr>
        <p:spPr>
          <a:xfrm>
            <a:off x="4800833" y="1773371"/>
            <a:ext cx="1026760"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4DAA92FB-FCEF-46F3-84D6-10EC650F396D}"/>
              </a:ext>
            </a:extLst>
          </p:cNvPr>
          <p:cNvSpPr txBox="1"/>
          <p:nvPr/>
        </p:nvSpPr>
        <p:spPr>
          <a:xfrm>
            <a:off x="8854614" y="2496930"/>
            <a:ext cx="165942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Copy B from</a:t>
            </a:r>
            <a:br>
              <a:rPr lang="en-US" dirty="0">
                <a:solidFill>
                  <a:schemeClr val="bg1"/>
                </a:solidFill>
              </a:rPr>
            </a:br>
            <a:r>
              <a:rPr lang="en-US" dirty="0">
                <a:solidFill>
                  <a:schemeClr val="bg1"/>
                </a:solidFill>
              </a:rPr>
              <a:t>CPU to device</a:t>
            </a:r>
          </a:p>
        </p:txBody>
      </p:sp>
      <p:sp>
        <p:nvSpPr>
          <p:cNvPr id="31" name="TextBox 30">
            <a:extLst>
              <a:ext uri="{FF2B5EF4-FFF2-40B4-BE49-F238E27FC236}">
                <a16:creationId xmlns:a16="http://schemas.microsoft.com/office/drawing/2014/main" id="{FC063CC5-40FB-41E1-BC06-FF7CFA8ADF36}"/>
              </a:ext>
            </a:extLst>
          </p:cNvPr>
          <p:cNvSpPr txBox="1"/>
          <p:nvPr/>
        </p:nvSpPr>
        <p:spPr>
          <a:xfrm>
            <a:off x="6085880" y="4514246"/>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32" name="TextBox 31">
            <a:extLst>
              <a:ext uri="{FF2B5EF4-FFF2-40B4-BE49-F238E27FC236}">
                <a16:creationId xmlns:a16="http://schemas.microsoft.com/office/drawing/2014/main" id="{03F158FA-84E6-4904-8E81-1E38219A9EEE}"/>
              </a:ext>
            </a:extLst>
          </p:cNvPr>
          <p:cNvSpPr txBox="1"/>
          <p:nvPr/>
        </p:nvSpPr>
        <p:spPr>
          <a:xfrm>
            <a:off x="8905914" y="2496930"/>
            <a:ext cx="1556836"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Allocate C on</a:t>
            </a:r>
            <a:br>
              <a:rPr lang="en-US" dirty="0">
                <a:solidFill>
                  <a:schemeClr val="bg1"/>
                </a:solidFill>
              </a:rPr>
            </a:br>
            <a:r>
              <a:rPr lang="en-US" dirty="0">
                <a:solidFill>
                  <a:schemeClr val="bg1"/>
                </a:solidFill>
              </a:rPr>
              <a:t>device</a:t>
            </a:r>
          </a:p>
        </p:txBody>
      </p:sp>
      <p:sp>
        <p:nvSpPr>
          <p:cNvPr id="33" name="Rectangle 32">
            <a:extLst>
              <a:ext uri="{FF2B5EF4-FFF2-40B4-BE49-F238E27FC236}">
                <a16:creationId xmlns:a16="http://schemas.microsoft.com/office/drawing/2014/main" id="{89A4D566-52E3-4C05-81C9-8A4FD1C51EE6}"/>
              </a:ext>
            </a:extLst>
          </p:cNvPr>
          <p:cNvSpPr/>
          <p:nvPr/>
        </p:nvSpPr>
        <p:spPr>
          <a:xfrm>
            <a:off x="7063841" y="4476998"/>
            <a:ext cx="1104406" cy="1104406"/>
          </a:xfrm>
          <a:prstGeom prst="rect">
            <a:avLst/>
          </a:prstGeom>
          <a:solidFill>
            <a:schemeClr val="accent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263D02B-4BE9-461C-A87D-7C0CE71D7323}"/>
              </a:ext>
            </a:extLst>
          </p:cNvPr>
          <p:cNvSpPr/>
          <p:nvPr/>
        </p:nvSpPr>
        <p:spPr>
          <a:xfrm>
            <a:off x="5927918" y="1783214"/>
            <a:ext cx="2121141"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D94DB71C-A9EB-47F9-A4C1-E8E1E529AED3}"/>
              </a:ext>
            </a:extLst>
          </p:cNvPr>
          <p:cNvSpPr txBox="1"/>
          <p:nvPr/>
        </p:nvSpPr>
        <p:spPr>
          <a:xfrm>
            <a:off x="8764852" y="2496930"/>
            <a:ext cx="1838965"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Execute loop on</a:t>
            </a:r>
            <a:br>
              <a:rPr lang="en-US" dirty="0">
                <a:solidFill>
                  <a:schemeClr val="bg1"/>
                </a:solidFill>
              </a:rPr>
            </a:br>
            <a:r>
              <a:rPr lang="en-US" dirty="0">
                <a:solidFill>
                  <a:schemeClr val="bg1"/>
                </a:solidFill>
              </a:rPr>
              <a:t>device</a:t>
            </a:r>
          </a:p>
        </p:txBody>
      </p:sp>
      <p:sp>
        <p:nvSpPr>
          <p:cNvPr id="36" name="Rectangle 35">
            <a:extLst>
              <a:ext uri="{FF2B5EF4-FFF2-40B4-BE49-F238E27FC236}">
                <a16:creationId xmlns:a16="http://schemas.microsoft.com/office/drawing/2014/main" id="{572F8021-AD64-4E6F-BBF8-F77DAAED1267}"/>
              </a:ext>
            </a:extLst>
          </p:cNvPr>
          <p:cNvSpPr/>
          <p:nvPr/>
        </p:nvSpPr>
        <p:spPr>
          <a:xfrm>
            <a:off x="671838" y="2365437"/>
            <a:ext cx="3927056" cy="11367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747C38CC-E396-4AA7-8476-AAC9262FAC96}"/>
              </a:ext>
            </a:extLst>
          </p:cNvPr>
          <p:cNvSpPr txBox="1"/>
          <p:nvPr/>
        </p:nvSpPr>
        <p:spPr>
          <a:xfrm>
            <a:off x="7140100" y="4523390"/>
            <a:ext cx="110799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38" name="Rectangle 37">
            <a:extLst>
              <a:ext uri="{FF2B5EF4-FFF2-40B4-BE49-F238E27FC236}">
                <a16:creationId xmlns:a16="http://schemas.microsoft.com/office/drawing/2014/main" id="{03DAA598-28B0-454A-A112-2263B17C0094}"/>
              </a:ext>
            </a:extLst>
          </p:cNvPr>
          <p:cNvSpPr/>
          <p:nvPr/>
        </p:nvSpPr>
        <p:spPr>
          <a:xfrm>
            <a:off x="460814" y="2100851"/>
            <a:ext cx="251706" cy="30175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1C541D50-CEF8-4492-9963-54A2111FAB3E}"/>
              </a:ext>
            </a:extLst>
          </p:cNvPr>
          <p:cNvSpPr/>
          <p:nvPr/>
        </p:nvSpPr>
        <p:spPr>
          <a:xfrm>
            <a:off x="460814" y="3478648"/>
            <a:ext cx="251706" cy="30175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69E2819F-EC91-4938-A391-1A70251507CE}"/>
              </a:ext>
            </a:extLst>
          </p:cNvPr>
          <p:cNvSpPr txBox="1"/>
          <p:nvPr/>
        </p:nvSpPr>
        <p:spPr>
          <a:xfrm>
            <a:off x="8854622" y="2496930"/>
            <a:ext cx="165942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Copy C from</a:t>
            </a:r>
            <a:br>
              <a:rPr lang="en-US" dirty="0">
                <a:solidFill>
                  <a:schemeClr val="bg1"/>
                </a:solidFill>
              </a:rPr>
            </a:br>
            <a:r>
              <a:rPr lang="en-US" dirty="0">
                <a:solidFill>
                  <a:schemeClr val="bg1"/>
                </a:solidFill>
              </a:rPr>
              <a:t>device to CPU</a:t>
            </a:r>
          </a:p>
        </p:txBody>
      </p:sp>
      <p:sp>
        <p:nvSpPr>
          <p:cNvPr id="42" name="TextBox 41">
            <a:extLst>
              <a:ext uri="{FF2B5EF4-FFF2-40B4-BE49-F238E27FC236}">
                <a16:creationId xmlns:a16="http://schemas.microsoft.com/office/drawing/2014/main" id="{4B18DDB0-EC06-4142-8851-EAE7D17CB9E1}"/>
              </a:ext>
            </a:extLst>
          </p:cNvPr>
          <p:cNvSpPr txBox="1"/>
          <p:nvPr/>
        </p:nvSpPr>
        <p:spPr>
          <a:xfrm>
            <a:off x="3046842" y="4532535"/>
            <a:ext cx="110799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43" name="TextBox 42">
            <a:extLst>
              <a:ext uri="{FF2B5EF4-FFF2-40B4-BE49-F238E27FC236}">
                <a16:creationId xmlns:a16="http://schemas.microsoft.com/office/drawing/2014/main" id="{11F3CBD6-A846-4FDB-A83A-C7B36562CDB5}"/>
              </a:ext>
            </a:extLst>
          </p:cNvPr>
          <p:cNvSpPr txBox="1"/>
          <p:nvPr/>
        </p:nvSpPr>
        <p:spPr>
          <a:xfrm>
            <a:off x="8668676" y="2496930"/>
            <a:ext cx="2031325"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Deallocate C from</a:t>
            </a:r>
          </a:p>
          <a:p>
            <a:pPr algn="ctr">
              <a:lnSpc>
                <a:spcPct val="90000"/>
              </a:lnSpc>
            </a:pPr>
            <a:r>
              <a:rPr lang="en-US" dirty="0">
                <a:solidFill>
                  <a:schemeClr val="bg1"/>
                </a:solidFill>
              </a:rPr>
              <a:t>device</a:t>
            </a:r>
          </a:p>
        </p:txBody>
      </p:sp>
      <p:sp>
        <p:nvSpPr>
          <p:cNvPr id="44" name="TextBox 43">
            <a:extLst>
              <a:ext uri="{FF2B5EF4-FFF2-40B4-BE49-F238E27FC236}">
                <a16:creationId xmlns:a16="http://schemas.microsoft.com/office/drawing/2014/main" id="{DE3B5BFD-3C79-46E8-8689-CE543AE9BC5C}"/>
              </a:ext>
            </a:extLst>
          </p:cNvPr>
          <p:cNvSpPr txBox="1"/>
          <p:nvPr/>
        </p:nvSpPr>
        <p:spPr>
          <a:xfrm>
            <a:off x="8675088" y="2496930"/>
            <a:ext cx="2018501"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Deallocate B from</a:t>
            </a:r>
          </a:p>
          <a:p>
            <a:pPr algn="ctr">
              <a:lnSpc>
                <a:spcPct val="90000"/>
              </a:lnSpc>
            </a:pPr>
            <a:r>
              <a:rPr lang="en-US" dirty="0">
                <a:solidFill>
                  <a:schemeClr val="bg1"/>
                </a:solidFill>
              </a:rPr>
              <a:t>device</a:t>
            </a:r>
          </a:p>
        </p:txBody>
      </p:sp>
      <p:sp>
        <p:nvSpPr>
          <p:cNvPr id="45" name="TextBox 44">
            <a:extLst>
              <a:ext uri="{FF2B5EF4-FFF2-40B4-BE49-F238E27FC236}">
                <a16:creationId xmlns:a16="http://schemas.microsoft.com/office/drawing/2014/main" id="{15C9D7B6-2366-45D0-87ED-45B307FE5BB9}"/>
              </a:ext>
            </a:extLst>
          </p:cNvPr>
          <p:cNvSpPr txBox="1"/>
          <p:nvPr/>
        </p:nvSpPr>
        <p:spPr>
          <a:xfrm>
            <a:off x="8687848" y="2496930"/>
            <a:ext cx="1992982"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Deallocate A from</a:t>
            </a:r>
          </a:p>
          <a:p>
            <a:pPr algn="ctr">
              <a:lnSpc>
                <a:spcPct val="90000"/>
              </a:lnSpc>
            </a:pPr>
            <a:r>
              <a:rPr lang="en-US" dirty="0">
                <a:solidFill>
                  <a:schemeClr val="bg1"/>
                </a:solidFill>
              </a:rPr>
              <a:t>device</a:t>
            </a:r>
          </a:p>
        </p:txBody>
      </p:sp>
    </p:spTree>
    <p:extLst>
      <p:ext uri="{BB962C8B-B14F-4D97-AF65-F5344CB8AC3E}">
        <p14:creationId xmlns:p14="http://schemas.microsoft.com/office/powerpoint/2010/main" val="1758058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animEffect transition="in" filter="fade">
                                      <p:cBhvr>
                                        <p:cTn id="9" dur="500"/>
                                        <p:tgtEl>
                                          <p:spTgt spid="22"/>
                                        </p:tgtEl>
                                      </p:cBhvr>
                                    </p:animEffect>
                                  </p:childTnLst>
                                </p:cTn>
                              </p:par>
                              <p:par>
                                <p:cTn id="10" presetID="1"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grpId="1" nodeType="clickEffect">
                                  <p:stCondLst>
                                    <p:cond delay="0"/>
                                  </p:stCondLst>
                                  <p:childTnLst>
                                    <p:set>
                                      <p:cBhvr>
                                        <p:cTn id="15" dur="1" fill="hold">
                                          <p:stCondLst>
                                            <p:cond delay="0"/>
                                          </p:stCondLst>
                                        </p:cTn>
                                        <p:tgtEl>
                                          <p:spTgt spid="21"/>
                                        </p:tgtEl>
                                        <p:attrNameLst>
                                          <p:attrName>style.visibility</p:attrName>
                                        </p:attrNameLst>
                                      </p:cBhvr>
                                      <p:to>
                                        <p:strVal val="hidden"/>
                                      </p:to>
                                    </p:set>
                                  </p:childTnLst>
                                </p:cTn>
                              </p:par>
                              <p:par>
                                <p:cTn id="16" presetID="1" presetClass="entr" presetSubtype="0"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childTnLst>
                                </p:cTn>
                              </p:par>
                              <p:par>
                                <p:cTn id="18" presetID="10" presetClass="entr" presetSubtype="0"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25"/>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23"/>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par>
                                <p:cTn id="29" presetID="10"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 presetClass="entr" presetSubtype="0"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27"/>
                                        </p:tgtEl>
                                        <p:attrNameLst>
                                          <p:attrName>style.visibility</p:attrName>
                                        </p:attrNameLst>
                                      </p:cBhvr>
                                      <p:to>
                                        <p:strVal val="hidden"/>
                                      </p:to>
                                    </p:set>
                                  </p:childTnLst>
                                </p:cTn>
                              </p:par>
                              <p:par>
                                <p:cTn id="38" presetID="1"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childTnLst>
                                </p:cTn>
                              </p:par>
                              <p:par>
                                <p:cTn id="40" presetID="10" presetClass="entr" presetSubtype="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30"/>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29"/>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childTnLst>
                                </p:cTn>
                              </p:par>
                              <p:par>
                                <p:cTn id="51" presetID="10"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 presetClass="entr" presetSubtype="0" fill="hold" grpId="0" nodeType="withEffect">
                                  <p:stCondLst>
                                    <p:cond delay="0"/>
                                  </p:stCondLst>
                                  <p:childTnLst>
                                    <p:set>
                                      <p:cBhvr>
                                        <p:cTn id="55" dur="1" fill="hold">
                                          <p:stCondLst>
                                            <p:cond delay="0"/>
                                          </p:stCondLst>
                                        </p:cTn>
                                        <p:tgtEl>
                                          <p:spTgt spid="34"/>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grpId="1" nodeType="clickEffect">
                                  <p:stCondLst>
                                    <p:cond delay="0"/>
                                  </p:stCondLst>
                                  <p:childTnLst>
                                    <p:set>
                                      <p:cBhvr>
                                        <p:cTn id="59" dur="1" fill="hold">
                                          <p:stCondLst>
                                            <p:cond delay="0"/>
                                          </p:stCondLst>
                                        </p:cTn>
                                        <p:tgtEl>
                                          <p:spTgt spid="32"/>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34"/>
                                        </p:tgtEl>
                                        <p:attrNameLst>
                                          <p:attrName>style.visibility</p:attrName>
                                        </p:attrNameLst>
                                      </p:cBhvr>
                                      <p:to>
                                        <p:strVal val="hidden"/>
                                      </p:to>
                                    </p:set>
                                  </p:childTnLst>
                                </p:cTn>
                              </p:par>
                              <p:par>
                                <p:cTn id="62" presetID="1" presetClass="entr" presetSubtype="0" fill="hold" grpId="0" nodeType="withEffect">
                                  <p:stCondLst>
                                    <p:cond delay="0"/>
                                  </p:stCondLst>
                                  <p:childTnLst>
                                    <p:set>
                                      <p:cBhvr>
                                        <p:cTn id="63" dur="1" fill="hold">
                                          <p:stCondLst>
                                            <p:cond delay="0"/>
                                          </p:stCondLst>
                                        </p:cTn>
                                        <p:tgtEl>
                                          <p:spTgt spid="35"/>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childTnLst>
                                </p:cTn>
                              </p:par>
                              <p:par>
                                <p:cTn id="66" presetID="10" presetClass="entr" presetSubtype="0" fill="hold" grpId="0" nodeType="with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fade">
                                      <p:cBhvr>
                                        <p:cTn id="68" dur="500"/>
                                        <p:tgtEl>
                                          <p:spTgt spid="37"/>
                                        </p:tgtEl>
                                      </p:cBhvr>
                                    </p:animEffec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35"/>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36"/>
                                        </p:tgtEl>
                                        <p:attrNameLst>
                                          <p:attrName>style.visibility</p:attrName>
                                        </p:attrNameLst>
                                      </p:cBhvr>
                                      <p:to>
                                        <p:strVal val="hidden"/>
                                      </p:to>
                                    </p:set>
                                  </p:childTnLst>
                                </p:cTn>
                              </p:par>
                              <p:par>
                                <p:cTn id="75" presetID="1" presetClass="entr" presetSubtype="0" fill="hold" grpId="2" nodeType="withEffect">
                                  <p:stCondLst>
                                    <p:cond delay="0"/>
                                  </p:stCondLst>
                                  <p:childTnLst>
                                    <p:set>
                                      <p:cBhvr>
                                        <p:cTn id="76" dur="1" fill="hold">
                                          <p:stCondLst>
                                            <p:cond delay="0"/>
                                          </p:stCondLst>
                                        </p:cTn>
                                        <p:tgtEl>
                                          <p:spTgt spid="34"/>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38"/>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39"/>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0"/>
                                        </p:tgtEl>
                                        <p:attrNameLst>
                                          <p:attrName>style.visibility</p:attrName>
                                        </p:attrNameLst>
                                      </p:cBhvr>
                                      <p:to>
                                        <p:strVal val="visible"/>
                                      </p:to>
                                    </p:set>
                                  </p:childTnLst>
                                </p:cTn>
                              </p:par>
                              <p:par>
                                <p:cTn id="83" presetID="1" presetClass="exit" presetSubtype="0" fill="hold" grpId="0" nodeType="withEffect">
                                  <p:stCondLst>
                                    <p:cond delay="0"/>
                                  </p:stCondLst>
                                  <p:childTnLst>
                                    <p:set>
                                      <p:cBhvr>
                                        <p:cTn id="84" dur="1" fill="hold">
                                          <p:stCondLst>
                                            <p:cond delay="0"/>
                                          </p:stCondLst>
                                        </p:cTn>
                                        <p:tgtEl>
                                          <p:spTgt spid="20"/>
                                        </p:tgtEl>
                                        <p:attrNameLst>
                                          <p:attrName>style.visibility</p:attrName>
                                        </p:attrNameLst>
                                      </p:cBhvr>
                                      <p:to>
                                        <p:strVal val="hidden"/>
                                      </p:to>
                                    </p:set>
                                  </p:childTnLst>
                                </p:cTn>
                              </p:par>
                              <p:par>
                                <p:cTn id="85" presetID="10" presetClass="entr" presetSubtype="0" fill="hold" grpId="0" nodeType="with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500"/>
                                        <p:tgtEl>
                                          <p:spTgt spid="42"/>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xit" presetSubtype="0" fill="hold" grpId="1" nodeType="clickEffect">
                                  <p:stCondLst>
                                    <p:cond delay="0"/>
                                  </p:stCondLst>
                                  <p:childTnLst>
                                    <p:set>
                                      <p:cBhvr>
                                        <p:cTn id="91" dur="1" fill="hold">
                                          <p:stCondLst>
                                            <p:cond delay="0"/>
                                          </p:stCondLst>
                                        </p:cTn>
                                        <p:tgtEl>
                                          <p:spTgt spid="40"/>
                                        </p:tgtEl>
                                        <p:attrNameLst>
                                          <p:attrName>style.visibility</p:attrName>
                                        </p:attrNameLst>
                                      </p:cBhvr>
                                      <p:to>
                                        <p:strVal val="hidden"/>
                                      </p:to>
                                    </p:set>
                                  </p:childTnLst>
                                </p:cTn>
                              </p:par>
                              <p:par>
                                <p:cTn id="92" presetID="1" presetClass="entr" presetSubtype="0" fill="hold" grpId="0" nodeType="withEffect">
                                  <p:stCondLst>
                                    <p:cond delay="0"/>
                                  </p:stCondLst>
                                  <p:childTnLst>
                                    <p:set>
                                      <p:cBhvr>
                                        <p:cTn id="93" dur="1" fill="hold">
                                          <p:stCondLst>
                                            <p:cond delay="0"/>
                                          </p:stCondLst>
                                        </p:cTn>
                                        <p:tgtEl>
                                          <p:spTgt spid="43"/>
                                        </p:tgtEl>
                                        <p:attrNameLst>
                                          <p:attrName>style.visibility</p:attrName>
                                        </p:attrNameLst>
                                      </p:cBhvr>
                                      <p:to>
                                        <p:strVal val="visible"/>
                                      </p:to>
                                    </p:set>
                                  </p:childTnLst>
                                </p:cTn>
                              </p:par>
                              <p:par>
                                <p:cTn id="94" presetID="10" presetClass="exit" presetSubtype="0" fill="hold" grpId="1" nodeType="withEffect">
                                  <p:stCondLst>
                                    <p:cond delay="0"/>
                                  </p:stCondLst>
                                  <p:childTnLst>
                                    <p:animEffect transition="out" filter="fade">
                                      <p:cBhvr>
                                        <p:cTn id="95" dur="500"/>
                                        <p:tgtEl>
                                          <p:spTgt spid="37"/>
                                        </p:tgtEl>
                                      </p:cBhvr>
                                    </p:animEffect>
                                    <p:set>
                                      <p:cBhvr>
                                        <p:cTn id="96" dur="1" fill="hold">
                                          <p:stCondLst>
                                            <p:cond delay="499"/>
                                          </p:stCondLst>
                                        </p:cTn>
                                        <p:tgtEl>
                                          <p:spTgt spid="37"/>
                                        </p:tgtEl>
                                        <p:attrNameLst>
                                          <p:attrName>style.visibility</p:attrName>
                                        </p:attrNameLst>
                                      </p:cBhvr>
                                      <p:to>
                                        <p:strVal val="hidden"/>
                                      </p:to>
                                    </p:set>
                                  </p:childTnLst>
                                </p:cTn>
                              </p:par>
                              <p:par>
                                <p:cTn id="97" presetID="10" presetClass="exit" presetSubtype="0" fill="hold" grpId="1" nodeType="withEffect">
                                  <p:stCondLst>
                                    <p:cond delay="0"/>
                                  </p:stCondLst>
                                  <p:childTnLst>
                                    <p:animEffect transition="out" filter="fade">
                                      <p:cBhvr>
                                        <p:cTn id="98" dur="500"/>
                                        <p:tgtEl>
                                          <p:spTgt spid="33"/>
                                        </p:tgtEl>
                                      </p:cBhvr>
                                    </p:animEffect>
                                    <p:set>
                                      <p:cBhvr>
                                        <p:cTn id="99" dur="1" fill="hold">
                                          <p:stCondLst>
                                            <p:cond delay="499"/>
                                          </p:stCondLst>
                                        </p:cTn>
                                        <p:tgtEl>
                                          <p:spTgt spid="33"/>
                                        </p:tgtEl>
                                        <p:attrNameLst>
                                          <p:attrName>style.visibility</p:attrName>
                                        </p:attrNameLst>
                                      </p:cBhvr>
                                      <p:to>
                                        <p:strVal val="hidden"/>
                                      </p:to>
                                    </p:set>
                                  </p:childTnLst>
                                </p:cTn>
                              </p:par>
                            </p:childTnLst>
                          </p:cTn>
                        </p:par>
                      </p:childTnLst>
                    </p:cTn>
                  </p:par>
                  <p:par>
                    <p:cTn id="100" fill="hold">
                      <p:stCondLst>
                        <p:cond delay="indefinite"/>
                      </p:stCondLst>
                      <p:childTnLst>
                        <p:par>
                          <p:cTn id="101" fill="hold">
                            <p:stCondLst>
                              <p:cond delay="0"/>
                            </p:stCondLst>
                            <p:childTnLst>
                              <p:par>
                                <p:cTn id="102" presetID="1" presetClass="exit" presetSubtype="0" fill="hold" grpId="1" nodeType="clickEffect">
                                  <p:stCondLst>
                                    <p:cond delay="0"/>
                                  </p:stCondLst>
                                  <p:childTnLst>
                                    <p:set>
                                      <p:cBhvr>
                                        <p:cTn id="103" dur="1" fill="hold">
                                          <p:stCondLst>
                                            <p:cond delay="0"/>
                                          </p:stCondLst>
                                        </p:cTn>
                                        <p:tgtEl>
                                          <p:spTgt spid="43"/>
                                        </p:tgtEl>
                                        <p:attrNameLst>
                                          <p:attrName>style.visibility</p:attrName>
                                        </p:attrNameLst>
                                      </p:cBhvr>
                                      <p:to>
                                        <p:strVal val="hidden"/>
                                      </p:to>
                                    </p:set>
                                  </p:childTnLst>
                                </p:cTn>
                              </p:par>
                              <p:par>
                                <p:cTn id="104" presetID="1" presetClass="entr" presetSubtype="0" fill="hold" grpId="0" nodeType="withEffect">
                                  <p:stCondLst>
                                    <p:cond delay="0"/>
                                  </p:stCondLst>
                                  <p:childTnLst>
                                    <p:set>
                                      <p:cBhvr>
                                        <p:cTn id="105" dur="1" fill="hold">
                                          <p:stCondLst>
                                            <p:cond delay="0"/>
                                          </p:stCondLst>
                                        </p:cTn>
                                        <p:tgtEl>
                                          <p:spTgt spid="44"/>
                                        </p:tgtEl>
                                        <p:attrNameLst>
                                          <p:attrName>style.visibility</p:attrName>
                                        </p:attrNameLst>
                                      </p:cBhvr>
                                      <p:to>
                                        <p:strVal val="visible"/>
                                      </p:to>
                                    </p:set>
                                  </p:childTnLst>
                                </p:cTn>
                              </p:par>
                              <p:par>
                                <p:cTn id="106" presetID="1" presetClass="exit" presetSubtype="0" fill="hold" grpId="3" nodeType="withEffect">
                                  <p:stCondLst>
                                    <p:cond delay="0"/>
                                  </p:stCondLst>
                                  <p:childTnLst>
                                    <p:set>
                                      <p:cBhvr>
                                        <p:cTn id="107" dur="1" fill="hold">
                                          <p:stCondLst>
                                            <p:cond delay="0"/>
                                          </p:stCondLst>
                                        </p:cTn>
                                        <p:tgtEl>
                                          <p:spTgt spid="34"/>
                                        </p:tgtEl>
                                        <p:attrNameLst>
                                          <p:attrName>style.visibility</p:attrName>
                                        </p:attrNameLst>
                                      </p:cBhvr>
                                      <p:to>
                                        <p:strVal val="hidden"/>
                                      </p:to>
                                    </p:set>
                                  </p:childTnLst>
                                </p:cTn>
                              </p:par>
                              <p:par>
                                <p:cTn id="108" presetID="1" presetClass="entr" presetSubtype="0" fill="hold" grpId="2" nodeType="withEffect">
                                  <p:stCondLst>
                                    <p:cond delay="0"/>
                                  </p:stCondLst>
                                  <p:childTnLst>
                                    <p:set>
                                      <p:cBhvr>
                                        <p:cTn id="109" dur="1" fill="hold">
                                          <p:stCondLst>
                                            <p:cond delay="0"/>
                                          </p:stCondLst>
                                        </p:cTn>
                                        <p:tgtEl>
                                          <p:spTgt spid="29"/>
                                        </p:tgtEl>
                                        <p:attrNameLst>
                                          <p:attrName>style.visibility</p:attrName>
                                        </p:attrNameLst>
                                      </p:cBhvr>
                                      <p:to>
                                        <p:strVal val="visible"/>
                                      </p:to>
                                    </p:set>
                                  </p:childTnLst>
                                </p:cTn>
                              </p:par>
                              <p:par>
                                <p:cTn id="110" presetID="10" presetClass="exit" presetSubtype="0" fill="hold" grpId="1" nodeType="withEffect">
                                  <p:stCondLst>
                                    <p:cond delay="0"/>
                                  </p:stCondLst>
                                  <p:childTnLst>
                                    <p:animEffect transition="out" filter="fade">
                                      <p:cBhvr>
                                        <p:cTn id="111" dur="500"/>
                                        <p:tgtEl>
                                          <p:spTgt spid="31"/>
                                        </p:tgtEl>
                                      </p:cBhvr>
                                    </p:animEffect>
                                    <p:set>
                                      <p:cBhvr>
                                        <p:cTn id="112" dur="1" fill="hold">
                                          <p:stCondLst>
                                            <p:cond delay="499"/>
                                          </p:stCondLst>
                                        </p:cTn>
                                        <p:tgtEl>
                                          <p:spTgt spid="31"/>
                                        </p:tgtEl>
                                        <p:attrNameLst>
                                          <p:attrName>style.visibility</p:attrName>
                                        </p:attrNameLst>
                                      </p:cBhvr>
                                      <p:to>
                                        <p:strVal val="hidden"/>
                                      </p:to>
                                    </p:set>
                                  </p:childTnLst>
                                </p:cTn>
                              </p:par>
                              <p:par>
                                <p:cTn id="113" presetID="10" presetClass="exit" presetSubtype="0" fill="hold" grpId="1" nodeType="withEffect">
                                  <p:stCondLst>
                                    <p:cond delay="0"/>
                                  </p:stCondLst>
                                  <p:childTnLst>
                                    <p:animEffect transition="out" filter="fade">
                                      <p:cBhvr>
                                        <p:cTn id="114" dur="500"/>
                                        <p:tgtEl>
                                          <p:spTgt spid="28"/>
                                        </p:tgtEl>
                                      </p:cBhvr>
                                    </p:animEffect>
                                    <p:set>
                                      <p:cBhvr>
                                        <p:cTn id="115" dur="1" fill="hold">
                                          <p:stCondLst>
                                            <p:cond delay="499"/>
                                          </p:stCondLst>
                                        </p:cTn>
                                        <p:tgtEl>
                                          <p:spTgt spid="28"/>
                                        </p:tgtEl>
                                        <p:attrNameLst>
                                          <p:attrName>style.visibility</p:attrName>
                                        </p:attrNameLst>
                                      </p:cBhvr>
                                      <p:to>
                                        <p:strVal val="hidden"/>
                                      </p:to>
                                    </p:set>
                                  </p:childTnLst>
                                </p:cTn>
                              </p:par>
                            </p:childTnLst>
                          </p:cTn>
                        </p:par>
                      </p:childTnLst>
                    </p:cTn>
                  </p:par>
                  <p:par>
                    <p:cTn id="116" fill="hold">
                      <p:stCondLst>
                        <p:cond delay="indefinite"/>
                      </p:stCondLst>
                      <p:childTnLst>
                        <p:par>
                          <p:cTn id="117" fill="hold">
                            <p:stCondLst>
                              <p:cond delay="0"/>
                            </p:stCondLst>
                            <p:childTnLst>
                              <p:par>
                                <p:cTn id="118" presetID="1" presetClass="exit" presetSubtype="0" fill="hold" grpId="1" nodeType="clickEffect">
                                  <p:stCondLst>
                                    <p:cond delay="0"/>
                                  </p:stCondLst>
                                  <p:childTnLst>
                                    <p:set>
                                      <p:cBhvr>
                                        <p:cTn id="119" dur="1" fill="hold">
                                          <p:stCondLst>
                                            <p:cond delay="0"/>
                                          </p:stCondLst>
                                        </p:cTn>
                                        <p:tgtEl>
                                          <p:spTgt spid="44"/>
                                        </p:tgtEl>
                                        <p:attrNameLst>
                                          <p:attrName>style.visibility</p:attrName>
                                        </p:attrNameLst>
                                      </p:cBhvr>
                                      <p:to>
                                        <p:strVal val="hidden"/>
                                      </p:to>
                                    </p:set>
                                  </p:childTnLst>
                                </p:cTn>
                              </p:par>
                              <p:par>
                                <p:cTn id="120" presetID="1" presetClass="entr" presetSubtype="0" fill="hold" grpId="0" nodeType="withEffect">
                                  <p:stCondLst>
                                    <p:cond delay="0"/>
                                  </p:stCondLst>
                                  <p:childTnLst>
                                    <p:set>
                                      <p:cBhvr>
                                        <p:cTn id="121" dur="1" fill="hold">
                                          <p:stCondLst>
                                            <p:cond delay="0"/>
                                          </p:stCondLst>
                                        </p:cTn>
                                        <p:tgtEl>
                                          <p:spTgt spid="45"/>
                                        </p:tgtEl>
                                        <p:attrNameLst>
                                          <p:attrName>style.visibility</p:attrName>
                                        </p:attrNameLst>
                                      </p:cBhvr>
                                      <p:to>
                                        <p:strVal val="visible"/>
                                      </p:to>
                                    </p:set>
                                  </p:childTnLst>
                                </p:cTn>
                              </p:par>
                              <p:par>
                                <p:cTn id="122" presetID="1" presetClass="exit" presetSubtype="0" fill="hold" grpId="3" nodeType="withEffect">
                                  <p:stCondLst>
                                    <p:cond delay="0"/>
                                  </p:stCondLst>
                                  <p:childTnLst>
                                    <p:set>
                                      <p:cBhvr>
                                        <p:cTn id="123" dur="1" fill="hold">
                                          <p:stCondLst>
                                            <p:cond delay="0"/>
                                          </p:stCondLst>
                                        </p:cTn>
                                        <p:tgtEl>
                                          <p:spTgt spid="29"/>
                                        </p:tgtEl>
                                        <p:attrNameLst>
                                          <p:attrName>style.visibility</p:attrName>
                                        </p:attrNameLst>
                                      </p:cBhvr>
                                      <p:to>
                                        <p:strVal val="hidden"/>
                                      </p:to>
                                    </p:set>
                                  </p:childTnLst>
                                </p:cTn>
                              </p:par>
                              <p:par>
                                <p:cTn id="124" presetID="1" presetClass="entr" presetSubtype="0" fill="hold" grpId="2" nodeType="withEffect">
                                  <p:stCondLst>
                                    <p:cond delay="0"/>
                                  </p:stCondLst>
                                  <p:childTnLst>
                                    <p:set>
                                      <p:cBhvr>
                                        <p:cTn id="125" dur="1" fill="hold">
                                          <p:stCondLst>
                                            <p:cond delay="0"/>
                                          </p:stCondLst>
                                        </p:cTn>
                                        <p:tgtEl>
                                          <p:spTgt spid="23"/>
                                        </p:tgtEl>
                                        <p:attrNameLst>
                                          <p:attrName>style.visibility</p:attrName>
                                        </p:attrNameLst>
                                      </p:cBhvr>
                                      <p:to>
                                        <p:strVal val="visible"/>
                                      </p:to>
                                    </p:set>
                                  </p:childTnLst>
                                </p:cTn>
                              </p:par>
                              <p:par>
                                <p:cTn id="126" presetID="10" presetClass="exit" presetSubtype="0" fill="hold" grpId="1" nodeType="withEffect">
                                  <p:stCondLst>
                                    <p:cond delay="0"/>
                                  </p:stCondLst>
                                  <p:childTnLst>
                                    <p:animEffect transition="out" filter="fade">
                                      <p:cBhvr>
                                        <p:cTn id="127" dur="500"/>
                                        <p:tgtEl>
                                          <p:spTgt spid="26"/>
                                        </p:tgtEl>
                                      </p:cBhvr>
                                    </p:animEffect>
                                    <p:set>
                                      <p:cBhvr>
                                        <p:cTn id="128" dur="1" fill="hold">
                                          <p:stCondLst>
                                            <p:cond delay="499"/>
                                          </p:stCondLst>
                                        </p:cTn>
                                        <p:tgtEl>
                                          <p:spTgt spid="26"/>
                                        </p:tgtEl>
                                        <p:attrNameLst>
                                          <p:attrName>style.visibility</p:attrName>
                                        </p:attrNameLst>
                                      </p:cBhvr>
                                      <p:to>
                                        <p:strVal val="hidden"/>
                                      </p:to>
                                    </p:set>
                                  </p:childTnLst>
                                </p:cTn>
                              </p:par>
                              <p:par>
                                <p:cTn id="129" presetID="10" presetClass="exit" presetSubtype="0" fill="hold" grpId="1" nodeType="withEffect">
                                  <p:stCondLst>
                                    <p:cond delay="0"/>
                                  </p:stCondLst>
                                  <p:childTnLst>
                                    <p:animEffect transition="out" filter="fade">
                                      <p:cBhvr>
                                        <p:cTn id="130" dur="500"/>
                                        <p:tgtEl>
                                          <p:spTgt spid="22"/>
                                        </p:tgtEl>
                                      </p:cBhvr>
                                    </p:animEffect>
                                    <p:set>
                                      <p:cBhvr>
                                        <p:cTn id="131" dur="1" fill="hold">
                                          <p:stCondLst>
                                            <p:cond delay="499"/>
                                          </p:stCondLst>
                                        </p:cTn>
                                        <p:tgtEl>
                                          <p:spTgt spid="22"/>
                                        </p:tgtEl>
                                        <p:attrNameLst>
                                          <p:attrName>style.visibility</p:attrName>
                                        </p:attrNameLst>
                                      </p:cBhvr>
                                      <p:to>
                                        <p:strVal val="hidden"/>
                                      </p:to>
                                    </p:set>
                                  </p:childTnLst>
                                </p:cTn>
                              </p:par>
                            </p:childTnLst>
                          </p:cTn>
                        </p:par>
                      </p:childTnLst>
                    </p:cTn>
                  </p:par>
                  <p:par>
                    <p:cTn id="132" fill="hold">
                      <p:stCondLst>
                        <p:cond delay="indefinite"/>
                      </p:stCondLst>
                      <p:childTnLst>
                        <p:par>
                          <p:cTn id="133" fill="hold">
                            <p:stCondLst>
                              <p:cond delay="0"/>
                            </p:stCondLst>
                            <p:childTnLst>
                              <p:par>
                                <p:cTn id="134" presetID="1" presetClass="exit" presetSubtype="0" fill="hold" grpId="1" nodeType="clickEffect">
                                  <p:stCondLst>
                                    <p:cond delay="0"/>
                                  </p:stCondLst>
                                  <p:childTnLst>
                                    <p:set>
                                      <p:cBhvr>
                                        <p:cTn id="135" dur="1" fill="hold">
                                          <p:stCondLst>
                                            <p:cond delay="0"/>
                                          </p:stCondLst>
                                        </p:cTn>
                                        <p:tgtEl>
                                          <p:spTgt spid="45"/>
                                        </p:tgtEl>
                                        <p:attrNameLst>
                                          <p:attrName>style.visibility</p:attrName>
                                        </p:attrNameLst>
                                      </p:cBhvr>
                                      <p:to>
                                        <p:strVal val="hidden"/>
                                      </p:to>
                                    </p:set>
                                  </p:childTnLst>
                                </p:cTn>
                              </p:par>
                              <p:par>
                                <p:cTn id="136" presetID="1" presetClass="exit" presetSubtype="0" fill="hold" grpId="3" nodeType="withEffect">
                                  <p:stCondLst>
                                    <p:cond delay="0"/>
                                  </p:stCondLst>
                                  <p:childTnLst>
                                    <p:set>
                                      <p:cBhvr>
                                        <p:cTn id="137" dur="1" fill="hold">
                                          <p:stCondLst>
                                            <p:cond delay="0"/>
                                          </p:stCondLst>
                                        </p:cTn>
                                        <p:tgtEl>
                                          <p:spTgt spid="23"/>
                                        </p:tgtEl>
                                        <p:attrNameLst>
                                          <p:attrName>style.visibility</p:attrName>
                                        </p:attrNameLst>
                                      </p:cBhvr>
                                      <p:to>
                                        <p:strVal val="hidden"/>
                                      </p:to>
                                    </p:set>
                                  </p:childTnLst>
                                </p:cTn>
                              </p:par>
                              <p:par>
                                <p:cTn id="138" presetID="1" presetClass="exit" presetSubtype="0" fill="hold" grpId="1" nodeType="withEffect">
                                  <p:stCondLst>
                                    <p:cond delay="0"/>
                                  </p:stCondLst>
                                  <p:childTnLst>
                                    <p:set>
                                      <p:cBhvr>
                                        <p:cTn id="139" dur="1" fill="hold">
                                          <p:stCondLst>
                                            <p:cond delay="0"/>
                                          </p:stCondLst>
                                        </p:cTn>
                                        <p:tgtEl>
                                          <p:spTgt spid="38"/>
                                        </p:tgtEl>
                                        <p:attrNameLst>
                                          <p:attrName>style.visibility</p:attrName>
                                        </p:attrNameLst>
                                      </p:cBhvr>
                                      <p:to>
                                        <p:strVal val="hidden"/>
                                      </p:to>
                                    </p:set>
                                  </p:childTnLst>
                                </p:cTn>
                              </p:par>
                              <p:par>
                                <p:cTn id="140" presetID="1" presetClass="exit" presetSubtype="0" fill="hold" grpId="1" nodeType="withEffect">
                                  <p:stCondLst>
                                    <p:cond delay="0"/>
                                  </p:stCondLst>
                                  <p:childTnLst>
                                    <p:set>
                                      <p:cBhvr>
                                        <p:cTn id="141" dur="1" fill="hold">
                                          <p:stCondLst>
                                            <p:cond delay="0"/>
                                          </p:stCondLst>
                                        </p:cTn>
                                        <p:tgtEl>
                                          <p:spTgt spid="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1" grpId="1"/>
      <p:bldP spid="22" grpId="0" animBg="1"/>
      <p:bldP spid="22" grpId="1" animBg="1"/>
      <p:bldP spid="23" grpId="0" animBg="1"/>
      <p:bldP spid="23" grpId="1" animBg="1"/>
      <p:bldP spid="23" grpId="2" animBg="1"/>
      <p:bldP spid="23" grpId="3" animBg="1"/>
      <p:bldP spid="25" grpId="0"/>
      <p:bldP spid="25" grpId="1"/>
      <p:bldP spid="26" grpId="0"/>
      <p:bldP spid="26" grpId="1"/>
      <p:bldP spid="27" grpId="0"/>
      <p:bldP spid="27" grpId="1"/>
      <p:bldP spid="28" grpId="0" animBg="1"/>
      <p:bldP spid="28" grpId="1" animBg="1"/>
      <p:bldP spid="29" grpId="0" animBg="1"/>
      <p:bldP spid="29" grpId="1" animBg="1"/>
      <p:bldP spid="29" grpId="2" animBg="1"/>
      <p:bldP spid="29" grpId="3" animBg="1"/>
      <p:bldP spid="30" grpId="0"/>
      <p:bldP spid="30" grpId="1"/>
      <p:bldP spid="31" grpId="0"/>
      <p:bldP spid="31" grpId="1"/>
      <p:bldP spid="32" grpId="0"/>
      <p:bldP spid="32" grpId="1"/>
      <p:bldP spid="33" grpId="0" animBg="1"/>
      <p:bldP spid="33" grpId="1" animBg="1"/>
      <p:bldP spid="34" grpId="0" animBg="1"/>
      <p:bldP spid="34" grpId="1" animBg="1"/>
      <p:bldP spid="34" grpId="2" animBg="1"/>
      <p:bldP spid="34" grpId="3" animBg="1"/>
      <p:bldP spid="35" grpId="0"/>
      <p:bldP spid="35" grpId="1"/>
      <p:bldP spid="36" grpId="0" animBg="1"/>
      <p:bldP spid="36" grpId="1" animBg="1"/>
      <p:bldP spid="37" grpId="0"/>
      <p:bldP spid="37" grpId="1"/>
      <p:bldP spid="38" grpId="0" animBg="1"/>
      <p:bldP spid="38" grpId="1" animBg="1"/>
      <p:bldP spid="39" grpId="0" animBg="1"/>
      <p:bldP spid="39" grpId="1" animBg="1"/>
      <p:bldP spid="40" grpId="0"/>
      <p:bldP spid="40" grpId="1"/>
      <p:bldP spid="42" grpId="0"/>
      <p:bldP spid="43" grpId="0"/>
      <p:bldP spid="43" grpId="1"/>
      <p:bldP spid="44" grpId="0"/>
      <p:bldP spid="44" grpId="1"/>
      <p:bldP spid="45" grpId="0"/>
      <p:bldP spid="45"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A31F-4F05-458C-A46C-13EE00B0B7A9}"/>
              </a:ext>
            </a:extLst>
          </p:cNvPr>
          <p:cNvSpPr>
            <a:spLocks noGrp="1"/>
          </p:cNvSpPr>
          <p:nvPr>
            <p:ph type="title"/>
          </p:nvPr>
        </p:nvSpPr>
        <p:spPr/>
        <p:txBody>
          <a:bodyPr/>
          <a:lstStyle/>
          <a:p>
            <a:r>
              <a:rPr lang="en-US" dirty="0"/>
              <a:t>Implied data regions</a:t>
            </a:r>
          </a:p>
        </p:txBody>
      </p:sp>
    </p:spTree>
    <p:extLst>
      <p:ext uri="{BB962C8B-B14F-4D97-AF65-F5344CB8AC3E}">
        <p14:creationId xmlns:p14="http://schemas.microsoft.com/office/powerpoint/2010/main" val="2425255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OVERVIEW</a:t>
            </a:r>
          </a:p>
        </p:txBody>
      </p:sp>
      <p:sp>
        <p:nvSpPr>
          <p:cNvPr id="4" name="Text Placeholder 3"/>
          <p:cNvSpPr>
            <a:spLocks noGrp="1"/>
          </p:cNvSpPr>
          <p:nvPr>
            <p:ph type="body" sz="quarter" idx="10"/>
          </p:nvPr>
        </p:nvSpPr>
        <p:spPr/>
        <p:txBody>
          <a:bodyPr/>
          <a:lstStyle/>
          <a:p>
            <a:r>
              <a:rPr lang="en-US" dirty="0"/>
              <a:t>OpenACC Data Management</a:t>
            </a:r>
          </a:p>
          <a:p>
            <a:endParaRPr lang="en-US" dirty="0"/>
          </a:p>
          <a:p>
            <a:endParaRPr lang="en-US" dirty="0"/>
          </a:p>
        </p:txBody>
      </p:sp>
      <p:sp>
        <p:nvSpPr>
          <p:cNvPr id="3" name="Content Placeholder 2"/>
          <p:cNvSpPr>
            <a:spLocks noGrp="1"/>
          </p:cNvSpPr>
          <p:nvPr>
            <p:ph idx="1"/>
          </p:nvPr>
        </p:nvSpPr>
        <p:spPr/>
        <p:txBody>
          <a:bodyPr/>
          <a:lstStyle/>
          <a:p>
            <a:r>
              <a:rPr lang="en-US" dirty="0"/>
              <a:t>Explicit Data Management</a:t>
            </a:r>
          </a:p>
          <a:p>
            <a:r>
              <a:rPr lang="en-US" dirty="0"/>
              <a:t>OpenACC Data Regions and Clauses</a:t>
            </a:r>
          </a:p>
          <a:p>
            <a:r>
              <a:rPr lang="en-US" dirty="0"/>
              <a:t>Unstructured Data Lifetimes</a:t>
            </a:r>
          </a:p>
          <a:p>
            <a:r>
              <a:rPr lang="en-US" dirty="0"/>
              <a:t>Data Synchronization</a:t>
            </a:r>
          </a:p>
          <a:p>
            <a:endParaRPr lang="en-US" dirty="0"/>
          </a:p>
          <a:p>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114703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Implied data regions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Definition</a:t>
            </a:r>
          </a:p>
        </p:txBody>
      </p:sp>
      <p:sp>
        <p:nvSpPr>
          <p:cNvPr id="6" name="TextBox 5">
            <a:extLst>
              <a:ext uri="{FF2B5EF4-FFF2-40B4-BE49-F238E27FC236}">
                <a16:creationId xmlns:a16="http://schemas.microsoft.com/office/drawing/2014/main" id="{F6722E8F-0451-42F1-AFA7-FC641D544AE9}"/>
              </a:ext>
            </a:extLst>
          </p:cNvPr>
          <p:cNvSpPr txBox="1"/>
          <p:nvPr/>
        </p:nvSpPr>
        <p:spPr>
          <a:xfrm>
            <a:off x="5781106" y="2265798"/>
            <a:ext cx="4830539" cy="2613023"/>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b="1" dirty="0">
                <a:solidFill>
                  <a:srgbClr val="0080A7"/>
                </a:solidFill>
                <a:latin typeface="Consolas" panose="020B0609020204030204" pitchFamily="49" charset="0"/>
                <a:cs typeface="Courier New" panose="02070309020205020404" pitchFamily="49" charset="0"/>
              </a:rPr>
              <a:t>#pragma acc kernels copyin(a[0:100])</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a:t>
            </a:r>
            <a:r>
              <a:rPr lang="en-US" dirty="0">
                <a:solidFill>
                  <a:srgbClr val="FF8738"/>
                </a:solidFill>
                <a:latin typeface="Consolas" panose="020B0609020204030204" pitchFamily="49" charset="0"/>
                <a:cs typeface="Courier New" panose="02070309020205020404" pitchFamily="49" charset="0"/>
              </a:rPr>
              <a:t>100</a:t>
            </a:r>
            <a:r>
              <a:rPr lang="en-US" dirty="0">
                <a:solidFill>
                  <a:schemeClr val="bg1"/>
                </a:solidFill>
                <a:latin typeface="Consolas" panose="020B0609020204030204" pitchFamily="49" charset="0"/>
                <a:cs typeface="Courier New" panose="02070309020205020404" pitchFamily="49" charset="0"/>
              </a:rPr>
              <a:t>; i</a:t>
            </a:r>
            <a:r>
              <a:rPr lang="en-US" dirty="0">
                <a:solidFill>
                  <a:srgbClr val="030382"/>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p:txBody>
      </p:sp>
      <p:sp>
        <p:nvSpPr>
          <p:cNvPr id="8" name="Content Placeholder 2">
            <a:extLst>
              <a:ext uri="{FF2B5EF4-FFF2-40B4-BE49-F238E27FC236}">
                <a16:creationId xmlns:a16="http://schemas.microsoft.com/office/drawing/2014/main" id="{E5B87B23-22E6-485C-94ED-87A185345540}"/>
              </a:ext>
            </a:extLst>
          </p:cNvPr>
          <p:cNvSpPr>
            <a:spLocks noGrp="1"/>
          </p:cNvSpPr>
          <p:nvPr>
            <p:ph idx="1"/>
          </p:nvPr>
        </p:nvSpPr>
        <p:spPr>
          <a:xfrm>
            <a:off x="419641" y="1713493"/>
            <a:ext cx="5062506" cy="3970318"/>
          </a:xfrm>
        </p:spPr>
        <p:txBody>
          <a:bodyPr/>
          <a:lstStyle/>
          <a:p>
            <a:r>
              <a:rPr lang="en-US" dirty="0"/>
              <a:t>Every </a:t>
            </a:r>
            <a:r>
              <a:rPr lang="en-US" b="1" dirty="0">
                <a:solidFill>
                  <a:srgbClr val="030382"/>
                </a:solidFill>
              </a:rPr>
              <a:t>kernels</a:t>
            </a:r>
            <a:r>
              <a:rPr lang="en-US" dirty="0"/>
              <a:t> and </a:t>
            </a:r>
            <a:r>
              <a:rPr lang="en-US" b="1" dirty="0">
                <a:solidFill>
                  <a:srgbClr val="030382"/>
                </a:solidFill>
              </a:rPr>
              <a:t>parallel</a:t>
            </a:r>
            <a:r>
              <a:rPr lang="en-US" dirty="0">
                <a:solidFill>
                  <a:srgbClr val="030382"/>
                </a:solidFill>
              </a:rPr>
              <a:t> </a:t>
            </a:r>
            <a:r>
              <a:rPr lang="en-US" dirty="0"/>
              <a:t>region has an implicit data region surrounding it</a:t>
            </a:r>
          </a:p>
          <a:p>
            <a:r>
              <a:rPr lang="en-US" dirty="0"/>
              <a:t>This allows data to exist solely for the duration of the region</a:t>
            </a:r>
          </a:p>
          <a:p>
            <a:r>
              <a:rPr lang="en-US" dirty="0"/>
              <a:t>All data clauses usable on a </a:t>
            </a:r>
            <a:r>
              <a:rPr lang="en-US" b="1" dirty="0">
                <a:solidFill>
                  <a:srgbClr val="030382"/>
                </a:solidFill>
              </a:rPr>
              <a:t>data</a:t>
            </a:r>
            <a:r>
              <a:rPr lang="en-US" dirty="0"/>
              <a:t> directive can be used on a </a:t>
            </a:r>
            <a:r>
              <a:rPr lang="en-US" b="1" dirty="0">
                <a:solidFill>
                  <a:srgbClr val="030382"/>
                </a:solidFill>
              </a:rPr>
              <a:t>parallel</a:t>
            </a:r>
            <a:r>
              <a:rPr lang="en-US" dirty="0">
                <a:solidFill>
                  <a:srgbClr val="030382"/>
                </a:solidFill>
              </a:rPr>
              <a:t> </a:t>
            </a:r>
            <a:r>
              <a:rPr lang="en-US" dirty="0"/>
              <a:t>and </a:t>
            </a:r>
            <a:r>
              <a:rPr lang="en-US" b="1" dirty="0">
                <a:solidFill>
                  <a:srgbClr val="030382"/>
                </a:solidFill>
              </a:rPr>
              <a:t>kernels</a:t>
            </a:r>
            <a:r>
              <a:rPr lang="en-US" dirty="0">
                <a:solidFill>
                  <a:srgbClr val="030382"/>
                </a:solidFill>
              </a:rPr>
              <a:t> </a:t>
            </a:r>
            <a:r>
              <a:rPr lang="en-US" dirty="0"/>
              <a:t>as well</a:t>
            </a:r>
          </a:p>
        </p:txBody>
      </p:sp>
    </p:spTree>
    <p:extLst>
      <p:ext uri="{BB962C8B-B14F-4D97-AF65-F5344CB8AC3E}">
        <p14:creationId xmlns:p14="http://schemas.microsoft.com/office/powerpoint/2010/main" val="4225680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Implied data regions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Definition</a:t>
            </a:r>
          </a:p>
        </p:txBody>
      </p:sp>
      <p:sp>
        <p:nvSpPr>
          <p:cNvPr id="6" name="TextBox 5">
            <a:extLst>
              <a:ext uri="{FF2B5EF4-FFF2-40B4-BE49-F238E27FC236}">
                <a16:creationId xmlns:a16="http://schemas.microsoft.com/office/drawing/2014/main" id="{F6722E8F-0451-42F1-AFA7-FC641D544AE9}"/>
              </a:ext>
            </a:extLst>
          </p:cNvPr>
          <p:cNvSpPr txBox="1"/>
          <p:nvPr/>
        </p:nvSpPr>
        <p:spPr>
          <a:xfrm>
            <a:off x="5781106" y="2515096"/>
            <a:ext cx="4830539" cy="2114425"/>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kernels </a:t>
            </a:r>
            <a:r>
              <a:rPr lang="en-US" b="1" dirty="0" err="1">
                <a:solidFill>
                  <a:srgbClr val="F1562D"/>
                </a:solidFill>
                <a:latin typeface="Consolas" panose="020B0609020204030204" pitchFamily="49" charset="0"/>
                <a:cs typeface="Courier New" panose="02070309020205020404" pitchFamily="49" charset="0"/>
              </a:rPr>
              <a:t>copyin</a:t>
            </a:r>
            <a:r>
              <a:rPr lang="en-US" b="1" dirty="0">
                <a:solidFill>
                  <a:srgbClr val="F1562D"/>
                </a:solidFill>
                <a:latin typeface="Consolas" panose="020B0609020204030204" pitchFamily="49" charset="0"/>
                <a:cs typeface="Courier New" panose="02070309020205020404" pitchFamily="49" charset="0"/>
              </a:rPr>
              <a:t>(a(1:100))</a:t>
            </a:r>
            <a:endParaRPr lang="en-US" dirty="0">
              <a:solidFill>
                <a:srgbClr val="F1562D"/>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=1,100</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0</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end kernels</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p:txBody>
      </p:sp>
      <p:sp>
        <p:nvSpPr>
          <p:cNvPr id="8" name="Content Placeholder 2">
            <a:extLst>
              <a:ext uri="{FF2B5EF4-FFF2-40B4-BE49-F238E27FC236}">
                <a16:creationId xmlns:a16="http://schemas.microsoft.com/office/drawing/2014/main" id="{E5B87B23-22E6-485C-94ED-87A185345540}"/>
              </a:ext>
            </a:extLst>
          </p:cNvPr>
          <p:cNvSpPr>
            <a:spLocks noGrp="1"/>
          </p:cNvSpPr>
          <p:nvPr>
            <p:ph idx="1"/>
          </p:nvPr>
        </p:nvSpPr>
        <p:spPr>
          <a:xfrm>
            <a:off x="419641" y="1713493"/>
            <a:ext cx="5062506" cy="3843974"/>
          </a:xfrm>
        </p:spPr>
        <p:txBody>
          <a:bodyPr/>
          <a:lstStyle/>
          <a:p>
            <a:r>
              <a:rPr lang="en-US" dirty="0"/>
              <a:t>Every </a:t>
            </a:r>
            <a:r>
              <a:rPr lang="en-US" b="1" dirty="0">
                <a:solidFill>
                  <a:srgbClr val="030382"/>
                </a:solidFill>
              </a:rPr>
              <a:t>kernels</a:t>
            </a:r>
            <a:r>
              <a:rPr lang="en-US" dirty="0"/>
              <a:t> and </a:t>
            </a:r>
            <a:r>
              <a:rPr lang="en-US" b="1" dirty="0">
                <a:solidFill>
                  <a:srgbClr val="030382"/>
                </a:solidFill>
              </a:rPr>
              <a:t>parallel</a:t>
            </a:r>
            <a:r>
              <a:rPr lang="en-US" dirty="0">
                <a:solidFill>
                  <a:srgbClr val="030382"/>
                </a:solidFill>
              </a:rPr>
              <a:t> </a:t>
            </a:r>
            <a:r>
              <a:rPr lang="en-US" dirty="0"/>
              <a:t>region has an implicit data region surrounding it</a:t>
            </a:r>
          </a:p>
          <a:p>
            <a:r>
              <a:rPr lang="en-US" dirty="0"/>
              <a:t>This allows data to exist solely for the duration of the region</a:t>
            </a:r>
          </a:p>
          <a:p>
            <a:r>
              <a:rPr lang="en-US" dirty="0"/>
              <a:t>All data clauses usable on a </a:t>
            </a:r>
            <a:r>
              <a:rPr lang="en-US" b="1" dirty="0">
                <a:solidFill>
                  <a:srgbClr val="030382"/>
                </a:solidFill>
              </a:rPr>
              <a:t>data</a:t>
            </a:r>
            <a:r>
              <a:rPr lang="en-US" dirty="0"/>
              <a:t> directive can be used on a </a:t>
            </a:r>
            <a:r>
              <a:rPr lang="en-US" b="1" dirty="0">
                <a:solidFill>
                  <a:srgbClr val="030382"/>
                </a:solidFill>
              </a:rPr>
              <a:t>parallel</a:t>
            </a:r>
            <a:r>
              <a:rPr lang="en-US" dirty="0">
                <a:solidFill>
                  <a:srgbClr val="030382"/>
                </a:solidFill>
              </a:rPr>
              <a:t> </a:t>
            </a:r>
            <a:r>
              <a:rPr lang="en-US" dirty="0"/>
              <a:t>and </a:t>
            </a:r>
            <a:r>
              <a:rPr lang="en-US" b="1" dirty="0">
                <a:solidFill>
                  <a:srgbClr val="030382"/>
                </a:solidFill>
              </a:rPr>
              <a:t>kernels</a:t>
            </a:r>
            <a:r>
              <a:rPr lang="en-US" dirty="0">
                <a:solidFill>
                  <a:srgbClr val="030382"/>
                </a:solidFill>
              </a:rPr>
              <a:t> </a:t>
            </a:r>
            <a:r>
              <a:rPr lang="en-US" dirty="0"/>
              <a:t>as well</a:t>
            </a:r>
          </a:p>
        </p:txBody>
      </p:sp>
    </p:spTree>
    <p:extLst>
      <p:ext uri="{BB962C8B-B14F-4D97-AF65-F5344CB8AC3E}">
        <p14:creationId xmlns:p14="http://schemas.microsoft.com/office/powerpoint/2010/main" val="744807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Implied data regions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Explicit vs Implicit Data Regions</a:t>
            </a:r>
          </a:p>
        </p:txBody>
      </p:sp>
      <p:sp>
        <p:nvSpPr>
          <p:cNvPr id="3" name="Rectangle 2">
            <a:extLst>
              <a:ext uri="{FF2B5EF4-FFF2-40B4-BE49-F238E27FC236}">
                <a16:creationId xmlns:a16="http://schemas.microsoft.com/office/drawing/2014/main" id="{39D97164-5BF7-4E2F-B8DC-E897455D9446}"/>
              </a:ext>
            </a:extLst>
          </p:cNvPr>
          <p:cNvSpPr/>
          <p:nvPr/>
        </p:nvSpPr>
        <p:spPr>
          <a:xfrm>
            <a:off x="1387601" y="5143689"/>
            <a:ext cx="8441439" cy="34065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These two codes are functionally the same.</a:t>
            </a:r>
          </a:p>
        </p:txBody>
      </p:sp>
      <p:sp>
        <p:nvSpPr>
          <p:cNvPr id="8" name="TextBox 7">
            <a:extLst>
              <a:ext uri="{FF2B5EF4-FFF2-40B4-BE49-F238E27FC236}">
                <a16:creationId xmlns:a16="http://schemas.microsoft.com/office/drawing/2014/main" id="{8371608A-6D0F-4C30-8803-6DC27FC7D60D}"/>
              </a:ext>
            </a:extLst>
          </p:cNvPr>
          <p:cNvSpPr txBox="1"/>
          <p:nvPr/>
        </p:nvSpPr>
        <p:spPr>
          <a:xfrm>
            <a:off x="577154" y="2476445"/>
            <a:ext cx="4830539" cy="2308324"/>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600" b="1" dirty="0">
                <a:solidFill>
                  <a:srgbClr val="0080A7"/>
                </a:solidFill>
                <a:latin typeface="Consolas" panose="020B0609020204030204" pitchFamily="49" charset="0"/>
                <a:cs typeface="Courier New" panose="02070309020205020404" pitchFamily="49" charset="0"/>
              </a:rPr>
              <a:t>#pragma </a:t>
            </a:r>
            <a:r>
              <a:rPr lang="en-US" sz="1600" b="1" dirty="0" err="1">
                <a:solidFill>
                  <a:srgbClr val="0080A7"/>
                </a:solidFill>
                <a:latin typeface="Consolas" panose="020B0609020204030204" pitchFamily="49" charset="0"/>
                <a:cs typeface="Courier New" panose="02070309020205020404" pitchFamily="49" charset="0"/>
              </a:rPr>
              <a:t>acc</a:t>
            </a:r>
            <a:r>
              <a:rPr lang="en-US" sz="1600" b="1" dirty="0">
                <a:solidFill>
                  <a:srgbClr val="0080A7"/>
                </a:solidFill>
                <a:latin typeface="Consolas" panose="020B0609020204030204" pitchFamily="49" charset="0"/>
                <a:cs typeface="Courier New" panose="02070309020205020404" pitchFamily="49" charset="0"/>
              </a:rPr>
              <a:t> data </a:t>
            </a:r>
            <a:r>
              <a:rPr lang="en-US" sz="1600" b="1" dirty="0" err="1">
                <a:solidFill>
                  <a:srgbClr val="0080A7"/>
                </a:solidFill>
                <a:latin typeface="Consolas" panose="020B0609020204030204" pitchFamily="49" charset="0"/>
                <a:cs typeface="Courier New" panose="02070309020205020404" pitchFamily="49" charset="0"/>
              </a:rPr>
              <a:t>copyin</a:t>
            </a:r>
            <a:r>
              <a:rPr lang="en-US" sz="1600" b="1" dirty="0">
                <a:solidFill>
                  <a:srgbClr val="0080A7"/>
                </a:solidFill>
                <a:latin typeface="Consolas" panose="020B0609020204030204" pitchFamily="49" charset="0"/>
                <a:cs typeface="Courier New" panose="02070309020205020404" pitchFamily="49" charset="0"/>
              </a:rPr>
              <a:t>(a[0:100])</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rgbClr val="8E4000"/>
                </a:solidFill>
                <a:latin typeface="Consolas" panose="020B0609020204030204" pitchFamily="49" charset="0"/>
                <a:cs typeface="Courier New" panose="02070309020205020404" pitchFamily="49" charset="0"/>
              </a:rPr>
              <a:t>	</a:t>
            </a:r>
            <a:r>
              <a:rPr lang="en-US" sz="1600" b="1" dirty="0">
                <a:solidFill>
                  <a:srgbClr val="0080A7"/>
                </a:solidFill>
                <a:latin typeface="Consolas" panose="020B0609020204030204" pitchFamily="49" charset="0"/>
                <a:cs typeface="Courier New" panose="02070309020205020404" pitchFamily="49" charset="0"/>
              </a:rPr>
              <a:t>#pragma </a:t>
            </a:r>
            <a:r>
              <a:rPr lang="en-US" sz="1600" b="1" dirty="0" err="1">
                <a:solidFill>
                  <a:srgbClr val="0080A7"/>
                </a:solidFill>
                <a:latin typeface="Consolas" panose="020B0609020204030204" pitchFamily="49" charset="0"/>
                <a:cs typeface="Courier New" panose="02070309020205020404" pitchFamily="49" charset="0"/>
              </a:rPr>
              <a:t>acc</a:t>
            </a:r>
            <a:r>
              <a:rPr lang="en-US" sz="1600" b="1" dirty="0">
                <a:solidFill>
                  <a:srgbClr val="0080A7"/>
                </a:solidFill>
                <a:latin typeface="Consolas" panose="020B0609020204030204" pitchFamily="49" charset="0"/>
                <a:cs typeface="Courier New" panose="02070309020205020404" pitchFamily="49" charset="0"/>
              </a:rPr>
              <a:t> kernels</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3051FF"/>
                </a:solidFill>
                <a:latin typeface="Consolas" panose="020B0609020204030204" pitchFamily="49" charset="0"/>
                <a:cs typeface="Courier New" panose="02070309020205020404" pitchFamily="49" charset="0"/>
              </a:rPr>
              <a:t>for</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&lt; </a:t>
            </a:r>
            <a:r>
              <a:rPr lang="en-US" sz="1600" dirty="0">
                <a:solidFill>
                  <a:srgbClr val="FF8738"/>
                </a:solidFill>
                <a:latin typeface="Consolas" panose="020B0609020204030204" pitchFamily="49" charset="0"/>
                <a:cs typeface="Courier New" panose="02070309020205020404" pitchFamily="49" charset="0"/>
              </a:rPr>
              <a:t>100</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rgbClr val="030382"/>
                </a:solidFill>
                <a:latin typeface="Consolas" panose="020B0609020204030204" pitchFamily="49" charset="0"/>
                <a:cs typeface="Courier New" panose="02070309020205020404" pitchFamily="49" charset="0"/>
              </a:rPr>
              <a:t>++ </a:t>
            </a: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t>
            </a:r>
          </a:p>
        </p:txBody>
      </p:sp>
      <p:sp>
        <p:nvSpPr>
          <p:cNvPr id="9" name="TextBox 8">
            <a:extLst>
              <a:ext uri="{FF2B5EF4-FFF2-40B4-BE49-F238E27FC236}">
                <a16:creationId xmlns:a16="http://schemas.microsoft.com/office/drawing/2014/main" id="{1A63FCFD-9ED2-4D7F-8F35-6EDFC2CC4CB1}"/>
              </a:ext>
            </a:extLst>
          </p:cNvPr>
          <p:cNvSpPr txBox="1"/>
          <p:nvPr/>
        </p:nvSpPr>
        <p:spPr>
          <a:xfrm>
            <a:off x="5779041" y="2476445"/>
            <a:ext cx="4830539" cy="2308324"/>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b="1" dirty="0">
                <a:solidFill>
                  <a:srgbClr val="0080A7"/>
                </a:solidFill>
                <a:latin typeface="Consolas" panose="020B0609020204030204" pitchFamily="49" charset="0"/>
                <a:cs typeface="Courier New" panose="02070309020205020404" pitchFamily="49" charset="0"/>
              </a:rPr>
              <a:t>#pragma </a:t>
            </a:r>
            <a:r>
              <a:rPr lang="en-US" sz="1600" b="1" dirty="0" err="1">
                <a:solidFill>
                  <a:srgbClr val="0080A7"/>
                </a:solidFill>
                <a:latin typeface="Consolas" panose="020B0609020204030204" pitchFamily="49" charset="0"/>
                <a:cs typeface="Courier New" panose="02070309020205020404" pitchFamily="49" charset="0"/>
              </a:rPr>
              <a:t>acc</a:t>
            </a:r>
            <a:r>
              <a:rPr lang="en-US" sz="1600" b="1" dirty="0">
                <a:solidFill>
                  <a:srgbClr val="0080A7"/>
                </a:solidFill>
                <a:latin typeface="Consolas" panose="020B0609020204030204" pitchFamily="49" charset="0"/>
                <a:cs typeface="Courier New" panose="02070309020205020404" pitchFamily="49" charset="0"/>
              </a:rPr>
              <a:t> kernels </a:t>
            </a:r>
            <a:r>
              <a:rPr lang="en-US" sz="1600" b="1" dirty="0" err="1">
                <a:solidFill>
                  <a:srgbClr val="0080A7"/>
                </a:solidFill>
                <a:latin typeface="Consolas" panose="020B0609020204030204" pitchFamily="49" charset="0"/>
                <a:cs typeface="Courier New" panose="02070309020205020404" pitchFamily="49" charset="0"/>
              </a:rPr>
              <a:t>copyin</a:t>
            </a:r>
            <a:r>
              <a:rPr lang="en-US" sz="1600" b="1" dirty="0">
                <a:solidFill>
                  <a:srgbClr val="0080A7"/>
                </a:solidFill>
                <a:latin typeface="Consolas" panose="020B0609020204030204" pitchFamily="49" charset="0"/>
                <a:cs typeface="Courier New" panose="02070309020205020404" pitchFamily="49" charset="0"/>
              </a:rPr>
              <a:t>(a[0:100])</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3051FF"/>
                </a:solidFill>
                <a:latin typeface="Consolas" panose="020B0609020204030204" pitchFamily="49" charset="0"/>
                <a:cs typeface="Courier New" panose="02070309020205020404" pitchFamily="49" charset="0"/>
              </a:rPr>
              <a:t>for</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&lt; </a:t>
            </a:r>
            <a:r>
              <a:rPr lang="en-US" sz="1600" dirty="0">
                <a:solidFill>
                  <a:srgbClr val="FF8738"/>
                </a:solidFill>
                <a:latin typeface="Consolas" panose="020B0609020204030204" pitchFamily="49" charset="0"/>
                <a:cs typeface="Courier New" panose="02070309020205020404" pitchFamily="49" charset="0"/>
              </a:rPr>
              <a:t>100</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rgbClr val="030382"/>
                </a:solidFill>
                <a:latin typeface="Consolas" panose="020B0609020204030204" pitchFamily="49" charset="0"/>
                <a:cs typeface="Courier New" panose="02070309020205020404" pitchFamily="49" charset="0"/>
              </a:rPr>
              <a:t>++ </a:t>
            </a: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p:txBody>
      </p:sp>
      <p:sp>
        <p:nvSpPr>
          <p:cNvPr id="10" name="Rectangle: Top Corners Snipped 9">
            <a:extLst>
              <a:ext uri="{FF2B5EF4-FFF2-40B4-BE49-F238E27FC236}">
                <a16:creationId xmlns:a16="http://schemas.microsoft.com/office/drawing/2014/main" id="{B92484C1-FE7D-4392-A57F-2D8B91388C0D}"/>
              </a:ext>
            </a:extLst>
          </p:cNvPr>
          <p:cNvSpPr/>
          <p:nvPr/>
        </p:nvSpPr>
        <p:spPr>
          <a:xfrm>
            <a:off x="577154" y="2117525"/>
            <a:ext cx="1086546" cy="358920"/>
          </a:xfrm>
          <a:prstGeom prst="snip2SameRect">
            <a:avLst/>
          </a:prstGeom>
          <a:solidFill>
            <a:srgbClr val="0080A7"/>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Explicit</a:t>
            </a:r>
          </a:p>
        </p:txBody>
      </p:sp>
      <p:sp>
        <p:nvSpPr>
          <p:cNvPr id="11" name="Rectangle: Top Corners Snipped 10">
            <a:extLst>
              <a:ext uri="{FF2B5EF4-FFF2-40B4-BE49-F238E27FC236}">
                <a16:creationId xmlns:a16="http://schemas.microsoft.com/office/drawing/2014/main" id="{C96C9483-318A-4031-A35B-32759FF0ACCD}"/>
              </a:ext>
            </a:extLst>
          </p:cNvPr>
          <p:cNvSpPr/>
          <p:nvPr/>
        </p:nvSpPr>
        <p:spPr>
          <a:xfrm>
            <a:off x="5779041" y="2117525"/>
            <a:ext cx="1086546" cy="358920"/>
          </a:xfrm>
          <a:prstGeom prst="snip2SameRect">
            <a:avLst/>
          </a:prstGeom>
          <a:solidFill>
            <a:srgbClr val="0080A7"/>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Implicit</a:t>
            </a:r>
          </a:p>
        </p:txBody>
      </p:sp>
    </p:spTree>
    <p:extLst>
      <p:ext uri="{BB962C8B-B14F-4D97-AF65-F5344CB8AC3E}">
        <p14:creationId xmlns:p14="http://schemas.microsoft.com/office/powerpoint/2010/main" val="140583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Implied data regions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Explicit vs Implicit Data Regions</a:t>
            </a:r>
          </a:p>
        </p:txBody>
      </p:sp>
      <p:sp>
        <p:nvSpPr>
          <p:cNvPr id="3" name="Rectangle 2">
            <a:extLst>
              <a:ext uri="{FF2B5EF4-FFF2-40B4-BE49-F238E27FC236}">
                <a16:creationId xmlns:a16="http://schemas.microsoft.com/office/drawing/2014/main" id="{39D97164-5BF7-4E2F-B8DC-E897455D9446}"/>
              </a:ext>
            </a:extLst>
          </p:cNvPr>
          <p:cNvSpPr/>
          <p:nvPr/>
        </p:nvSpPr>
        <p:spPr>
          <a:xfrm>
            <a:off x="1265681" y="4803595"/>
            <a:ext cx="8441439" cy="34065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These two codes are functionally the same.</a:t>
            </a:r>
          </a:p>
        </p:txBody>
      </p:sp>
      <p:sp>
        <p:nvSpPr>
          <p:cNvPr id="8" name="TextBox 7">
            <a:extLst>
              <a:ext uri="{FF2B5EF4-FFF2-40B4-BE49-F238E27FC236}">
                <a16:creationId xmlns:a16="http://schemas.microsoft.com/office/drawing/2014/main" id="{8371608A-6D0F-4C30-8803-6DC27FC7D60D}"/>
              </a:ext>
            </a:extLst>
          </p:cNvPr>
          <p:cNvSpPr txBox="1"/>
          <p:nvPr/>
        </p:nvSpPr>
        <p:spPr>
          <a:xfrm>
            <a:off x="577154" y="2493403"/>
            <a:ext cx="4830539" cy="1837426"/>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data </a:t>
            </a:r>
            <a:r>
              <a:rPr lang="en-US" b="1" dirty="0" err="1">
                <a:solidFill>
                  <a:srgbClr val="F1562D"/>
                </a:solidFill>
                <a:latin typeface="Consolas" panose="020B0609020204030204" pitchFamily="49" charset="0"/>
                <a:cs typeface="Courier New" panose="02070309020205020404" pitchFamily="49" charset="0"/>
              </a:rPr>
              <a:t>copyin</a:t>
            </a:r>
            <a:r>
              <a:rPr lang="en-US" b="1" dirty="0">
                <a:solidFill>
                  <a:srgbClr val="F1562D"/>
                </a:solidFill>
                <a:latin typeface="Consolas" panose="020B0609020204030204" pitchFamily="49" charset="0"/>
                <a:cs typeface="Courier New" panose="02070309020205020404" pitchFamily="49" charset="0"/>
              </a:rPr>
              <a:t>(a(1:100))</a:t>
            </a: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kernels </a:t>
            </a:r>
            <a:r>
              <a:rPr lang="en-US" b="1" dirty="0" err="1">
                <a:solidFill>
                  <a:srgbClr val="F1562D"/>
                </a:solidFill>
                <a:latin typeface="Consolas" panose="020B0609020204030204" pitchFamily="49" charset="0"/>
                <a:cs typeface="Courier New" panose="02070309020205020404" pitchFamily="49" charset="0"/>
              </a:rPr>
              <a:t>copyin</a:t>
            </a:r>
            <a:r>
              <a:rPr lang="en-US" b="1" dirty="0">
                <a:solidFill>
                  <a:srgbClr val="F1562D"/>
                </a:solidFill>
                <a:latin typeface="Consolas" panose="020B0609020204030204" pitchFamily="49" charset="0"/>
                <a:cs typeface="Courier New" panose="02070309020205020404" pitchFamily="49" charset="0"/>
              </a:rPr>
              <a:t>(a(1:100))</a:t>
            </a:r>
            <a:endParaRPr lang="en-US" dirty="0">
              <a:solidFill>
                <a:srgbClr val="F1562D"/>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=1,100</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0</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end kernels</a:t>
            </a: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end data</a:t>
            </a:r>
          </a:p>
        </p:txBody>
      </p:sp>
      <p:sp>
        <p:nvSpPr>
          <p:cNvPr id="9" name="TextBox 8">
            <a:extLst>
              <a:ext uri="{FF2B5EF4-FFF2-40B4-BE49-F238E27FC236}">
                <a16:creationId xmlns:a16="http://schemas.microsoft.com/office/drawing/2014/main" id="{1A63FCFD-9ED2-4D7F-8F35-6EDFC2CC4CB1}"/>
              </a:ext>
            </a:extLst>
          </p:cNvPr>
          <p:cNvSpPr txBox="1"/>
          <p:nvPr/>
        </p:nvSpPr>
        <p:spPr>
          <a:xfrm>
            <a:off x="5779041" y="2493403"/>
            <a:ext cx="4830539" cy="1837426"/>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b="1" dirty="0">
              <a:solidFill>
                <a:srgbClr val="F1562D"/>
              </a:solidFill>
              <a:latin typeface="Consolas" panose="020B0609020204030204" pitchFamily="49" charset="0"/>
              <a:cs typeface="Courier New" panose="02070309020205020404" pitchFamily="49" charset="0"/>
            </a:endParaRP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kernels </a:t>
            </a:r>
            <a:r>
              <a:rPr lang="en-US" b="1" dirty="0" err="1">
                <a:solidFill>
                  <a:srgbClr val="F1562D"/>
                </a:solidFill>
                <a:latin typeface="Consolas" panose="020B0609020204030204" pitchFamily="49" charset="0"/>
                <a:cs typeface="Courier New" panose="02070309020205020404" pitchFamily="49" charset="0"/>
              </a:rPr>
              <a:t>copyin</a:t>
            </a:r>
            <a:r>
              <a:rPr lang="en-US" b="1" dirty="0">
                <a:solidFill>
                  <a:srgbClr val="F1562D"/>
                </a:solidFill>
                <a:latin typeface="Consolas" panose="020B0609020204030204" pitchFamily="49" charset="0"/>
                <a:cs typeface="Courier New" panose="02070309020205020404" pitchFamily="49" charset="0"/>
              </a:rPr>
              <a:t>(a(1:100))</a:t>
            </a:r>
            <a:endParaRPr lang="en-US" dirty="0">
              <a:solidFill>
                <a:srgbClr val="F1562D"/>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=1,100</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0</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end kernels</a:t>
            </a:r>
          </a:p>
          <a:p>
            <a:pPr defTabSz="228600">
              <a:lnSpc>
                <a:spcPct val="90000"/>
              </a:lnSpc>
            </a:pPr>
            <a:endParaRPr lang="en-US" b="1" dirty="0">
              <a:solidFill>
                <a:srgbClr val="F1562D"/>
              </a:solidFill>
              <a:latin typeface="Consolas" panose="020B0609020204030204" pitchFamily="49" charset="0"/>
              <a:cs typeface="Courier New" panose="02070309020205020404" pitchFamily="49" charset="0"/>
            </a:endParaRPr>
          </a:p>
        </p:txBody>
      </p:sp>
      <p:sp>
        <p:nvSpPr>
          <p:cNvPr id="10" name="Rectangle: Top Corners Snipped 9">
            <a:extLst>
              <a:ext uri="{FF2B5EF4-FFF2-40B4-BE49-F238E27FC236}">
                <a16:creationId xmlns:a16="http://schemas.microsoft.com/office/drawing/2014/main" id="{B92484C1-FE7D-4392-A57F-2D8B91388C0D}"/>
              </a:ext>
            </a:extLst>
          </p:cNvPr>
          <p:cNvSpPr/>
          <p:nvPr/>
        </p:nvSpPr>
        <p:spPr>
          <a:xfrm>
            <a:off x="577154" y="2117525"/>
            <a:ext cx="1086546" cy="358920"/>
          </a:xfrm>
          <a:prstGeom prst="snip2SameRect">
            <a:avLst/>
          </a:prstGeom>
          <a:solidFill>
            <a:srgbClr val="F1562D"/>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Explicit</a:t>
            </a:r>
          </a:p>
        </p:txBody>
      </p:sp>
      <p:sp>
        <p:nvSpPr>
          <p:cNvPr id="11" name="Rectangle: Top Corners Snipped 10">
            <a:extLst>
              <a:ext uri="{FF2B5EF4-FFF2-40B4-BE49-F238E27FC236}">
                <a16:creationId xmlns:a16="http://schemas.microsoft.com/office/drawing/2014/main" id="{C96C9483-318A-4031-A35B-32759FF0ACCD}"/>
              </a:ext>
            </a:extLst>
          </p:cNvPr>
          <p:cNvSpPr/>
          <p:nvPr/>
        </p:nvSpPr>
        <p:spPr>
          <a:xfrm>
            <a:off x="5779041" y="2117525"/>
            <a:ext cx="1086546" cy="358920"/>
          </a:xfrm>
          <a:prstGeom prst="snip2SameRect">
            <a:avLst/>
          </a:prstGeom>
          <a:solidFill>
            <a:srgbClr val="F1562D"/>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Implicit</a:t>
            </a:r>
          </a:p>
        </p:txBody>
      </p:sp>
    </p:spTree>
    <p:extLst>
      <p:ext uri="{BB962C8B-B14F-4D97-AF65-F5344CB8AC3E}">
        <p14:creationId xmlns:p14="http://schemas.microsoft.com/office/powerpoint/2010/main" val="2883437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Explicit vs. Implicit data regions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Limitation</a:t>
            </a:r>
          </a:p>
        </p:txBody>
      </p:sp>
      <p:sp>
        <p:nvSpPr>
          <p:cNvPr id="10" name="Rectangle 9">
            <a:extLst>
              <a:ext uri="{FF2B5EF4-FFF2-40B4-BE49-F238E27FC236}">
                <a16:creationId xmlns:a16="http://schemas.microsoft.com/office/drawing/2014/main" id="{854DBE0D-E4DF-4B74-BAF6-E27408F8D728}"/>
              </a:ext>
            </a:extLst>
          </p:cNvPr>
          <p:cNvSpPr/>
          <p:nvPr/>
        </p:nvSpPr>
        <p:spPr>
          <a:xfrm>
            <a:off x="1265681" y="5283925"/>
            <a:ext cx="8441439" cy="34065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code on the left will perform better than the code on the right.</a:t>
            </a:r>
          </a:p>
        </p:txBody>
      </p:sp>
      <p:sp>
        <p:nvSpPr>
          <p:cNvPr id="8" name="TextBox 7">
            <a:extLst>
              <a:ext uri="{FF2B5EF4-FFF2-40B4-BE49-F238E27FC236}">
                <a16:creationId xmlns:a16="http://schemas.microsoft.com/office/drawing/2014/main" id="{119CDCA1-4286-49A5-BC18-3FFEB92D8CD0}"/>
              </a:ext>
            </a:extLst>
          </p:cNvPr>
          <p:cNvSpPr txBox="1"/>
          <p:nvPr/>
        </p:nvSpPr>
        <p:spPr>
          <a:xfrm>
            <a:off x="577154" y="2364365"/>
            <a:ext cx="4830539" cy="2806922"/>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b="1" dirty="0">
                <a:solidFill>
                  <a:srgbClr val="0080A7"/>
                </a:solidFill>
                <a:latin typeface="Consolas" panose="020B0609020204030204" pitchFamily="49" charset="0"/>
                <a:cs typeface="Courier New" panose="02070309020205020404" pitchFamily="49" charset="0"/>
              </a:rPr>
              <a:t>#pragma acc data </a:t>
            </a:r>
            <a:r>
              <a:rPr lang="en-US" sz="1400" b="1" dirty="0" err="1">
                <a:solidFill>
                  <a:srgbClr val="0080A7"/>
                </a:solidFill>
                <a:latin typeface="Consolas" panose="020B0609020204030204" pitchFamily="49" charset="0"/>
                <a:cs typeface="Courier New" panose="02070309020205020404" pitchFamily="49" charset="0"/>
              </a:rPr>
              <a:t>copyout</a:t>
            </a:r>
            <a:r>
              <a:rPr lang="en-US" sz="1400" b="1" dirty="0">
                <a:solidFill>
                  <a:srgbClr val="0080A7"/>
                </a:solidFill>
                <a:latin typeface="Consolas" panose="020B0609020204030204" pitchFamily="49" charset="0"/>
                <a:cs typeface="Courier New" panose="02070309020205020404" pitchFamily="49" charset="0"/>
              </a:rPr>
              <a:t>(a[0:100])</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b="1" dirty="0">
                <a:solidFill>
                  <a:srgbClr val="0080A7"/>
                </a:solidFill>
                <a:latin typeface="Consolas" panose="020B0609020204030204" pitchFamily="49" charset="0"/>
                <a:cs typeface="Courier New" panose="02070309020205020404" pitchFamily="49" charset="0"/>
              </a:rPr>
              <a:t>#pragma acc kernels</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a:t>
            </a:r>
          </a:p>
          <a:p>
            <a:pPr lvl="1" defTabSz="228600">
              <a:lnSpc>
                <a:spcPct val="90000"/>
              </a:lnSpc>
            </a:pPr>
            <a:r>
              <a:rPr lang="en-US" sz="1400" dirty="0">
                <a:solidFill>
                  <a:schemeClr val="bg1"/>
                </a:solidFill>
                <a:latin typeface="Consolas" panose="020B0609020204030204" pitchFamily="49" charset="0"/>
                <a:cs typeface="Courier New" panose="02070309020205020404" pitchFamily="49" charset="0"/>
              </a:rPr>
              <a:t>a[i] = i;</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	</a:t>
            </a:r>
          </a:p>
          <a:p>
            <a:pPr defTabSz="228600">
              <a:lnSpc>
                <a:spcPct val="90000"/>
              </a:lnSpc>
            </a:pPr>
            <a:endParaRPr lang="en-US" sz="1400" b="1" dirty="0">
              <a:solidFill>
                <a:srgbClr val="0080A7"/>
              </a:solidFill>
              <a:latin typeface="Consolas" panose="020B0609020204030204" pitchFamily="49" charset="0"/>
              <a:cs typeface="Courier New" panose="02070309020205020404" pitchFamily="49" charset="0"/>
            </a:endParaRPr>
          </a:p>
          <a:p>
            <a:pPr defTabSz="228600">
              <a:lnSpc>
                <a:spcPct val="90000"/>
              </a:lnSpc>
            </a:pPr>
            <a:r>
              <a:rPr lang="en-US" sz="1400" b="1" dirty="0">
                <a:solidFill>
                  <a:srgbClr val="0080A7"/>
                </a:solidFill>
                <a:latin typeface="Consolas" panose="020B0609020204030204" pitchFamily="49" charset="0"/>
                <a:cs typeface="Courier New" panose="02070309020205020404" pitchFamily="49" charset="0"/>
              </a:rPr>
              <a:t>	#pragma acc kernels</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a:t>
            </a:r>
          </a:p>
          <a:p>
            <a:pPr lvl="1" defTabSz="228600">
              <a:lnSpc>
                <a:spcPct val="90000"/>
              </a:lnSpc>
            </a:pPr>
            <a:r>
              <a:rPr lang="en-US" sz="1400" dirty="0">
                <a:solidFill>
                  <a:schemeClr val="bg1"/>
                </a:solidFill>
                <a:latin typeface="Consolas" panose="020B0609020204030204" pitchFamily="49" charset="0"/>
                <a:cs typeface="Courier New" panose="02070309020205020404" pitchFamily="49" charset="0"/>
              </a:rPr>
              <a:t>a[i] = 2 * a[</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endParaRPr lang="en-US" sz="1600" dirty="0">
              <a:solidFill>
                <a:schemeClr val="bg1"/>
              </a:solidFill>
              <a:latin typeface="Consolas" panose="020B0609020204030204" pitchFamily="49" charset="0"/>
              <a:cs typeface="Courier New" panose="02070309020205020404" pitchFamily="49" charset="0"/>
            </a:endParaRPr>
          </a:p>
        </p:txBody>
      </p:sp>
      <p:sp>
        <p:nvSpPr>
          <p:cNvPr id="11" name="TextBox 10">
            <a:extLst>
              <a:ext uri="{FF2B5EF4-FFF2-40B4-BE49-F238E27FC236}">
                <a16:creationId xmlns:a16="http://schemas.microsoft.com/office/drawing/2014/main" id="{334ECEB6-FEE5-4DDA-8D8E-99D721EFD12B}"/>
              </a:ext>
            </a:extLst>
          </p:cNvPr>
          <p:cNvSpPr txBox="1"/>
          <p:nvPr/>
        </p:nvSpPr>
        <p:spPr>
          <a:xfrm>
            <a:off x="5766341" y="2364366"/>
            <a:ext cx="4830539" cy="2806922"/>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b="1" dirty="0">
                <a:solidFill>
                  <a:srgbClr val="0080A7"/>
                </a:solidFill>
                <a:latin typeface="Consolas" panose="020B0609020204030204" pitchFamily="49" charset="0"/>
                <a:cs typeface="Courier New" panose="02070309020205020404" pitchFamily="49" charset="0"/>
              </a:rPr>
              <a:t>#pragma acc kernels </a:t>
            </a:r>
            <a:r>
              <a:rPr lang="en-US" sz="1400" b="1" dirty="0" err="1">
                <a:solidFill>
                  <a:srgbClr val="0080A7"/>
                </a:solidFill>
                <a:latin typeface="Consolas" panose="020B0609020204030204" pitchFamily="49" charset="0"/>
                <a:cs typeface="Courier New" panose="02070309020205020404" pitchFamily="49" charset="0"/>
              </a:rPr>
              <a:t>copyout</a:t>
            </a:r>
            <a:r>
              <a:rPr lang="en-US" sz="1400" b="1" dirty="0">
                <a:solidFill>
                  <a:srgbClr val="0080A7"/>
                </a:solidFill>
                <a:latin typeface="Consolas" panose="020B0609020204030204" pitchFamily="49" charset="0"/>
                <a:cs typeface="Courier New" panose="02070309020205020404" pitchFamily="49" charset="0"/>
              </a:rPr>
              <a:t>(a[0:100])</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a:t>
            </a:r>
          </a:p>
          <a:p>
            <a:pPr lvl="1" defTabSz="228600">
              <a:lnSpc>
                <a:spcPct val="90000"/>
              </a:lnSpc>
            </a:pPr>
            <a:r>
              <a:rPr lang="en-US" sz="1400" dirty="0">
                <a:solidFill>
                  <a:schemeClr val="bg1"/>
                </a:solidFill>
                <a:latin typeface="Consolas" panose="020B0609020204030204" pitchFamily="49" charset="0"/>
                <a:cs typeface="Courier New" panose="02070309020205020404" pitchFamily="49" charset="0"/>
              </a:rPr>
              <a:t>a[i] =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	</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	</a:t>
            </a:r>
            <a:r>
              <a:rPr lang="en-US" sz="1400" b="1" dirty="0">
                <a:solidFill>
                  <a:srgbClr val="0080A7"/>
                </a:solidFill>
                <a:latin typeface="Consolas" panose="020B0609020204030204" pitchFamily="49" charset="0"/>
                <a:cs typeface="Courier New" panose="02070309020205020404" pitchFamily="49" charset="0"/>
              </a:rPr>
              <a:t>#pragma acc kernels copy(a[0:100])</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a:t>
            </a:r>
          </a:p>
          <a:p>
            <a:pPr lvl="1" defTabSz="228600">
              <a:lnSpc>
                <a:spcPct val="90000"/>
              </a:lnSpc>
            </a:pPr>
            <a:r>
              <a:rPr lang="en-US" sz="1400" dirty="0">
                <a:solidFill>
                  <a:schemeClr val="bg1"/>
                </a:solidFill>
                <a:latin typeface="Consolas" panose="020B0609020204030204" pitchFamily="49" charset="0"/>
                <a:cs typeface="Courier New" panose="02070309020205020404" pitchFamily="49" charset="0"/>
              </a:rPr>
              <a:t>a[i] = 2 * a[</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82659ECE-7384-4AE9-AFFF-ACB3159CCF9E}"/>
              </a:ext>
            </a:extLst>
          </p:cNvPr>
          <p:cNvSpPr/>
          <p:nvPr/>
        </p:nvSpPr>
        <p:spPr>
          <a:xfrm>
            <a:off x="2273300" y="2364365"/>
            <a:ext cx="1714500" cy="32803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2ECA599-01C3-45F0-ADC9-95578933B97A}"/>
              </a:ext>
            </a:extLst>
          </p:cNvPr>
          <p:cNvSpPr/>
          <p:nvPr/>
        </p:nvSpPr>
        <p:spPr>
          <a:xfrm>
            <a:off x="7979920" y="2930456"/>
            <a:ext cx="1849880" cy="31117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F7AB6B4-7808-4455-9300-1237C1B6B5CE}"/>
              </a:ext>
            </a:extLst>
          </p:cNvPr>
          <p:cNvSpPr/>
          <p:nvPr/>
        </p:nvSpPr>
        <p:spPr>
          <a:xfrm>
            <a:off x="7979920" y="3892507"/>
            <a:ext cx="1849880" cy="26983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A0D620C-D1C3-4A40-846C-E22417F84B85}"/>
              </a:ext>
            </a:extLst>
          </p:cNvPr>
          <p:cNvSpPr txBox="1"/>
          <p:nvPr/>
        </p:nvSpPr>
        <p:spPr>
          <a:xfrm>
            <a:off x="3616474" y="1995033"/>
            <a:ext cx="1667444"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b="1" dirty="0">
                <a:solidFill>
                  <a:srgbClr val="030382"/>
                </a:solidFill>
              </a:rPr>
              <a:t>1 Data Copy</a:t>
            </a:r>
          </a:p>
        </p:txBody>
      </p:sp>
      <p:sp>
        <p:nvSpPr>
          <p:cNvPr id="14" name="TextBox 13">
            <a:extLst>
              <a:ext uri="{FF2B5EF4-FFF2-40B4-BE49-F238E27FC236}">
                <a16:creationId xmlns:a16="http://schemas.microsoft.com/office/drawing/2014/main" id="{D8BB48B6-B63C-4B27-BF3E-24AF2D11AFB6}"/>
              </a:ext>
            </a:extLst>
          </p:cNvPr>
          <p:cNvSpPr txBox="1"/>
          <p:nvPr/>
        </p:nvSpPr>
        <p:spPr>
          <a:xfrm>
            <a:off x="8576298" y="1990918"/>
            <a:ext cx="1880644"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b="1" dirty="0">
                <a:solidFill>
                  <a:srgbClr val="030382"/>
                </a:solidFill>
              </a:rPr>
              <a:t>2 Data Copies</a:t>
            </a:r>
          </a:p>
        </p:txBody>
      </p:sp>
      <p:sp>
        <p:nvSpPr>
          <p:cNvPr id="15" name="Rectangle: Top Corners Snipped 14">
            <a:extLst>
              <a:ext uri="{FF2B5EF4-FFF2-40B4-BE49-F238E27FC236}">
                <a16:creationId xmlns:a16="http://schemas.microsoft.com/office/drawing/2014/main" id="{50E7C091-2B73-432C-85BE-3E9792618448}"/>
              </a:ext>
            </a:extLst>
          </p:cNvPr>
          <p:cNvSpPr/>
          <p:nvPr/>
        </p:nvSpPr>
        <p:spPr>
          <a:xfrm>
            <a:off x="577155" y="2001330"/>
            <a:ext cx="1086546" cy="358920"/>
          </a:xfrm>
          <a:prstGeom prst="snip2SameRect">
            <a:avLst/>
          </a:prstGeom>
          <a:solidFill>
            <a:srgbClr val="0080A7"/>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Explicit</a:t>
            </a:r>
          </a:p>
        </p:txBody>
      </p:sp>
      <p:sp>
        <p:nvSpPr>
          <p:cNvPr id="16" name="Rectangle: Top Corners Snipped 15">
            <a:extLst>
              <a:ext uri="{FF2B5EF4-FFF2-40B4-BE49-F238E27FC236}">
                <a16:creationId xmlns:a16="http://schemas.microsoft.com/office/drawing/2014/main" id="{4D0D50E8-1306-4378-A63A-EF1146479FFA}"/>
              </a:ext>
            </a:extLst>
          </p:cNvPr>
          <p:cNvSpPr/>
          <p:nvPr/>
        </p:nvSpPr>
        <p:spPr>
          <a:xfrm>
            <a:off x="5766341" y="2003388"/>
            <a:ext cx="1086546" cy="358920"/>
          </a:xfrm>
          <a:prstGeom prst="snip2SameRect">
            <a:avLst/>
          </a:prstGeom>
          <a:solidFill>
            <a:srgbClr val="0080A7"/>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Implicit</a:t>
            </a:r>
          </a:p>
        </p:txBody>
      </p:sp>
    </p:spTree>
    <p:extLst>
      <p:ext uri="{BB962C8B-B14F-4D97-AF65-F5344CB8AC3E}">
        <p14:creationId xmlns:p14="http://schemas.microsoft.com/office/powerpoint/2010/main" val="267969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barn(inVertical)">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 grpId="0" animBg="1"/>
      <p:bldP spid="12" grpId="0" animBg="1"/>
      <p:bldP spid="13" grpId="0" animBg="1"/>
      <p:bldP spid="5" grpId="0"/>
      <p:bldP spid="14" grpId="0"/>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Explicit vs. Implicit data regions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Limitation</a:t>
            </a:r>
          </a:p>
        </p:txBody>
      </p:sp>
      <p:sp>
        <p:nvSpPr>
          <p:cNvPr id="10" name="Rectangle 9">
            <a:extLst>
              <a:ext uri="{FF2B5EF4-FFF2-40B4-BE49-F238E27FC236}">
                <a16:creationId xmlns:a16="http://schemas.microsoft.com/office/drawing/2014/main" id="{854DBE0D-E4DF-4B74-BAF6-E27408F8D728}"/>
              </a:ext>
            </a:extLst>
          </p:cNvPr>
          <p:cNvSpPr/>
          <p:nvPr/>
        </p:nvSpPr>
        <p:spPr>
          <a:xfrm>
            <a:off x="1265681" y="5283925"/>
            <a:ext cx="8441439" cy="34065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code on the left will perform better than the code on the right.</a:t>
            </a:r>
          </a:p>
        </p:txBody>
      </p:sp>
      <p:sp>
        <p:nvSpPr>
          <p:cNvPr id="8" name="TextBox 7">
            <a:extLst>
              <a:ext uri="{FF2B5EF4-FFF2-40B4-BE49-F238E27FC236}">
                <a16:creationId xmlns:a16="http://schemas.microsoft.com/office/drawing/2014/main" id="{119CDCA1-4286-49A5-BC18-3FFEB92D8CD0}"/>
              </a:ext>
            </a:extLst>
          </p:cNvPr>
          <p:cNvSpPr txBox="1"/>
          <p:nvPr/>
        </p:nvSpPr>
        <p:spPr>
          <a:xfrm>
            <a:off x="577154" y="2350515"/>
            <a:ext cx="4830539" cy="2834622"/>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data </a:t>
            </a:r>
            <a:r>
              <a:rPr lang="en-US" b="1" dirty="0" err="1">
                <a:solidFill>
                  <a:srgbClr val="F1562D"/>
                </a:solidFill>
                <a:latin typeface="Consolas" panose="020B0609020204030204" pitchFamily="49" charset="0"/>
                <a:cs typeface="Courier New" panose="02070309020205020404" pitchFamily="49" charset="0"/>
              </a:rPr>
              <a:t>copyout</a:t>
            </a:r>
            <a:r>
              <a:rPr lang="en-US" b="1" dirty="0">
                <a:solidFill>
                  <a:srgbClr val="F1562D"/>
                </a:solidFill>
                <a:latin typeface="Consolas" panose="020B0609020204030204" pitchFamily="49" charset="0"/>
                <a:cs typeface="Courier New" panose="02070309020205020404" pitchFamily="49" charset="0"/>
              </a:rPr>
              <a:t>(a(1:100))</a:t>
            </a:r>
          </a:p>
          <a:p>
            <a:pPr defTabSz="228600">
              <a:lnSpc>
                <a:spcPct val="90000"/>
              </a:lnSpc>
            </a:pPr>
            <a:endParaRPr lang="en-US" b="1" dirty="0">
              <a:solidFill>
                <a:srgbClr val="F1562D"/>
              </a:solidFill>
              <a:latin typeface="Consolas" panose="020B0609020204030204" pitchFamily="49" charset="0"/>
              <a:cs typeface="Courier New" panose="02070309020205020404" pitchFamily="49" charset="0"/>
            </a:endParaRP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	!$</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kernels</a:t>
            </a:r>
          </a:p>
          <a:p>
            <a:pPr lvl="1" defTabSz="228600">
              <a:lnSpc>
                <a:spcPct val="90000"/>
              </a:lnSpc>
            </a:pP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i</a:t>
            </a: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	!$</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end kernels	</a:t>
            </a:r>
          </a:p>
          <a:p>
            <a:pPr defTabSz="228600">
              <a:lnSpc>
                <a:spcPct val="90000"/>
              </a:lnSpc>
            </a:pPr>
            <a:endParaRPr lang="en-US" b="1" dirty="0">
              <a:solidFill>
                <a:srgbClr val="F1562D"/>
              </a:solidFill>
              <a:latin typeface="Consolas" panose="020B0609020204030204" pitchFamily="49" charset="0"/>
              <a:cs typeface="Courier New" panose="02070309020205020404" pitchFamily="49" charset="0"/>
            </a:endParaRP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	!$</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kernels</a:t>
            </a:r>
          </a:p>
          <a:p>
            <a:pPr lvl="1" defTabSz="228600">
              <a:lnSpc>
                <a:spcPct val="90000"/>
              </a:lnSpc>
            </a:pP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2 * 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	!$</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end kernels</a:t>
            </a:r>
          </a:p>
          <a:p>
            <a:pPr defTabSz="228600">
              <a:lnSpc>
                <a:spcPct val="90000"/>
              </a:lnSpc>
            </a:pPr>
            <a:endParaRPr lang="en-US" b="1" dirty="0">
              <a:solidFill>
                <a:srgbClr val="F1562D"/>
              </a:solidFill>
              <a:latin typeface="Consolas" panose="020B0609020204030204" pitchFamily="49" charset="0"/>
              <a:cs typeface="Courier New" panose="02070309020205020404" pitchFamily="49" charset="0"/>
            </a:endParaRP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end data</a:t>
            </a:r>
          </a:p>
        </p:txBody>
      </p:sp>
      <p:sp>
        <p:nvSpPr>
          <p:cNvPr id="11" name="TextBox 10">
            <a:extLst>
              <a:ext uri="{FF2B5EF4-FFF2-40B4-BE49-F238E27FC236}">
                <a16:creationId xmlns:a16="http://schemas.microsoft.com/office/drawing/2014/main" id="{334ECEB6-FEE5-4DDA-8D8E-99D721EFD12B}"/>
              </a:ext>
            </a:extLst>
          </p:cNvPr>
          <p:cNvSpPr txBox="1"/>
          <p:nvPr/>
        </p:nvSpPr>
        <p:spPr>
          <a:xfrm>
            <a:off x="5766341" y="2350515"/>
            <a:ext cx="4830539" cy="2834622"/>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b="1" dirty="0">
                <a:solidFill>
                  <a:srgbClr val="F1562D"/>
                </a:solidFill>
                <a:latin typeface="Consolas" panose="020B0609020204030204" pitchFamily="49" charset="0"/>
                <a:cs typeface="Courier New" panose="02070309020205020404" pitchFamily="49" charset="0"/>
              </a:rPr>
              <a:t>!$</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kernels </a:t>
            </a:r>
            <a:r>
              <a:rPr lang="en-US" b="1" dirty="0" err="1">
                <a:solidFill>
                  <a:srgbClr val="F1562D"/>
                </a:solidFill>
                <a:latin typeface="Consolas" panose="020B0609020204030204" pitchFamily="49" charset="0"/>
                <a:cs typeface="Courier New" panose="02070309020205020404" pitchFamily="49" charset="0"/>
              </a:rPr>
              <a:t>copyout</a:t>
            </a:r>
            <a:r>
              <a:rPr lang="en-US" b="1" dirty="0">
                <a:solidFill>
                  <a:srgbClr val="F1562D"/>
                </a:solidFill>
                <a:latin typeface="Consolas" panose="020B0609020204030204" pitchFamily="49" charset="0"/>
                <a:cs typeface="Courier New" panose="02070309020205020404" pitchFamily="49" charset="0"/>
              </a:rPr>
              <a:t>(a(1:100))</a:t>
            </a:r>
          </a:p>
          <a:p>
            <a:pPr lvl="1" defTabSz="228600">
              <a:lnSpc>
                <a:spcPct val="90000"/>
              </a:lnSpc>
            </a:pP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i</a:t>
            </a: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	!$</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end kernels	</a:t>
            </a:r>
          </a:p>
          <a:p>
            <a:pPr defTabSz="228600">
              <a:lnSpc>
                <a:spcPct val="90000"/>
              </a:lnSpc>
            </a:pPr>
            <a:endParaRPr lang="en-US" b="1" dirty="0">
              <a:solidFill>
                <a:srgbClr val="F1562D"/>
              </a:solidFill>
              <a:latin typeface="Consolas" panose="020B0609020204030204" pitchFamily="49" charset="0"/>
              <a:cs typeface="Courier New" panose="02070309020205020404" pitchFamily="49" charset="0"/>
            </a:endParaRP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	!$</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kernels copy(a(1:100))</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2 * 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b="1" dirty="0">
                <a:solidFill>
                  <a:srgbClr val="F1562D"/>
                </a:solidFill>
                <a:latin typeface="Consolas" panose="020B0609020204030204" pitchFamily="49" charset="0"/>
                <a:cs typeface="Courier New" panose="02070309020205020404" pitchFamily="49" charset="0"/>
              </a:rPr>
              <a:t>	!$</a:t>
            </a:r>
            <a:r>
              <a:rPr lang="en-US" b="1" dirty="0" err="1">
                <a:solidFill>
                  <a:srgbClr val="F1562D"/>
                </a:solidFill>
                <a:latin typeface="Consolas" panose="020B0609020204030204" pitchFamily="49" charset="0"/>
                <a:cs typeface="Courier New" panose="02070309020205020404" pitchFamily="49" charset="0"/>
              </a:rPr>
              <a:t>acc</a:t>
            </a:r>
            <a:r>
              <a:rPr lang="en-US" b="1" dirty="0">
                <a:solidFill>
                  <a:srgbClr val="F1562D"/>
                </a:solidFill>
                <a:latin typeface="Consolas" panose="020B0609020204030204" pitchFamily="49" charset="0"/>
                <a:cs typeface="Courier New" panose="02070309020205020404" pitchFamily="49" charset="0"/>
              </a:rPr>
              <a:t> end kernels</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82659ECE-7384-4AE9-AFFF-ACB3159CCF9E}"/>
              </a:ext>
            </a:extLst>
          </p:cNvPr>
          <p:cNvSpPr/>
          <p:nvPr/>
        </p:nvSpPr>
        <p:spPr>
          <a:xfrm>
            <a:off x="2022348" y="2364365"/>
            <a:ext cx="2153412" cy="3491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2ECA599-01C3-45F0-ADC9-95578933B97A}"/>
              </a:ext>
            </a:extLst>
          </p:cNvPr>
          <p:cNvSpPr/>
          <p:nvPr/>
        </p:nvSpPr>
        <p:spPr>
          <a:xfrm>
            <a:off x="7802119" y="2861926"/>
            <a:ext cx="2225801" cy="24851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F7AB6B4-7808-4455-9300-1237C1B6B5CE}"/>
              </a:ext>
            </a:extLst>
          </p:cNvPr>
          <p:cNvSpPr/>
          <p:nvPr/>
        </p:nvSpPr>
        <p:spPr>
          <a:xfrm>
            <a:off x="7802120" y="3859513"/>
            <a:ext cx="2225800" cy="3028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A0D620C-D1C3-4A40-846C-E22417F84B85}"/>
              </a:ext>
            </a:extLst>
          </p:cNvPr>
          <p:cNvSpPr txBox="1"/>
          <p:nvPr/>
        </p:nvSpPr>
        <p:spPr>
          <a:xfrm>
            <a:off x="3616474" y="1995033"/>
            <a:ext cx="1667444"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b="1" dirty="0">
                <a:solidFill>
                  <a:srgbClr val="030382"/>
                </a:solidFill>
              </a:rPr>
              <a:t>1 Data Copy</a:t>
            </a:r>
          </a:p>
        </p:txBody>
      </p:sp>
      <p:sp>
        <p:nvSpPr>
          <p:cNvPr id="14" name="TextBox 13">
            <a:extLst>
              <a:ext uri="{FF2B5EF4-FFF2-40B4-BE49-F238E27FC236}">
                <a16:creationId xmlns:a16="http://schemas.microsoft.com/office/drawing/2014/main" id="{D8BB48B6-B63C-4B27-BF3E-24AF2D11AFB6}"/>
              </a:ext>
            </a:extLst>
          </p:cNvPr>
          <p:cNvSpPr txBox="1"/>
          <p:nvPr/>
        </p:nvSpPr>
        <p:spPr>
          <a:xfrm>
            <a:off x="8576298" y="1990918"/>
            <a:ext cx="1880644" cy="3693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000" b="1" dirty="0">
                <a:solidFill>
                  <a:srgbClr val="030382"/>
                </a:solidFill>
              </a:rPr>
              <a:t>2 Data Copies</a:t>
            </a:r>
          </a:p>
        </p:txBody>
      </p:sp>
      <p:sp>
        <p:nvSpPr>
          <p:cNvPr id="15" name="Rectangle: Top Corners Snipped 14">
            <a:extLst>
              <a:ext uri="{FF2B5EF4-FFF2-40B4-BE49-F238E27FC236}">
                <a16:creationId xmlns:a16="http://schemas.microsoft.com/office/drawing/2014/main" id="{50E7C091-2B73-432C-85BE-3E9792618448}"/>
              </a:ext>
            </a:extLst>
          </p:cNvPr>
          <p:cNvSpPr/>
          <p:nvPr/>
        </p:nvSpPr>
        <p:spPr>
          <a:xfrm>
            <a:off x="577155" y="2001330"/>
            <a:ext cx="1086546" cy="358920"/>
          </a:xfrm>
          <a:prstGeom prst="snip2SameRect">
            <a:avLst/>
          </a:prstGeom>
          <a:solidFill>
            <a:srgbClr val="F1562D"/>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Explicit</a:t>
            </a:r>
          </a:p>
        </p:txBody>
      </p:sp>
      <p:sp>
        <p:nvSpPr>
          <p:cNvPr id="16" name="Rectangle: Top Corners Snipped 15">
            <a:extLst>
              <a:ext uri="{FF2B5EF4-FFF2-40B4-BE49-F238E27FC236}">
                <a16:creationId xmlns:a16="http://schemas.microsoft.com/office/drawing/2014/main" id="{4D0D50E8-1306-4378-A63A-EF1146479FFA}"/>
              </a:ext>
            </a:extLst>
          </p:cNvPr>
          <p:cNvSpPr/>
          <p:nvPr/>
        </p:nvSpPr>
        <p:spPr>
          <a:xfrm>
            <a:off x="5766341" y="2003388"/>
            <a:ext cx="1086546" cy="358920"/>
          </a:xfrm>
          <a:prstGeom prst="snip2SameRect">
            <a:avLst/>
          </a:prstGeom>
          <a:solidFill>
            <a:srgbClr val="F1562D"/>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Implicit</a:t>
            </a:r>
          </a:p>
        </p:txBody>
      </p:sp>
    </p:spTree>
    <p:extLst>
      <p:ext uri="{BB962C8B-B14F-4D97-AF65-F5344CB8AC3E}">
        <p14:creationId xmlns:p14="http://schemas.microsoft.com/office/powerpoint/2010/main" val="3738762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barn(inVertical)">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 grpId="0" animBg="1"/>
      <p:bldP spid="12" grpId="0" animBg="1"/>
      <p:bldP spid="13" grpId="0" animBg="1"/>
      <p:bldP spid="5" grpId="0"/>
      <p:bldP spid="1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A31F-4F05-458C-A46C-13EE00B0B7A9}"/>
              </a:ext>
            </a:extLst>
          </p:cNvPr>
          <p:cNvSpPr>
            <a:spLocks noGrp="1"/>
          </p:cNvSpPr>
          <p:nvPr>
            <p:ph type="title"/>
          </p:nvPr>
        </p:nvSpPr>
        <p:spPr/>
        <p:txBody>
          <a:bodyPr/>
          <a:lstStyle/>
          <a:p>
            <a:r>
              <a:rPr lang="en-US" dirty="0"/>
              <a:t>unstructured data Directives</a:t>
            </a:r>
          </a:p>
        </p:txBody>
      </p:sp>
    </p:spTree>
    <p:extLst>
      <p:ext uri="{BB962C8B-B14F-4D97-AF65-F5344CB8AC3E}">
        <p14:creationId xmlns:p14="http://schemas.microsoft.com/office/powerpoint/2010/main" val="379495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E8346-CB21-4A5E-9E82-9F2396AA80A7}"/>
              </a:ext>
            </a:extLst>
          </p:cNvPr>
          <p:cNvSpPr>
            <a:spLocks noGrp="1"/>
          </p:cNvSpPr>
          <p:nvPr>
            <p:ph type="title"/>
          </p:nvPr>
        </p:nvSpPr>
        <p:spPr/>
        <p:txBody>
          <a:bodyPr/>
          <a:lstStyle/>
          <a:p>
            <a:r>
              <a:rPr lang="en-US" dirty="0" err="1"/>
              <a:t>unStructured</a:t>
            </a:r>
            <a:r>
              <a:rPr lang="en-US" dirty="0"/>
              <a:t> data Directives</a:t>
            </a:r>
          </a:p>
        </p:txBody>
      </p:sp>
      <p:sp>
        <p:nvSpPr>
          <p:cNvPr id="3" name="Content Placeholder 2">
            <a:extLst>
              <a:ext uri="{FF2B5EF4-FFF2-40B4-BE49-F238E27FC236}">
                <a16:creationId xmlns:a16="http://schemas.microsoft.com/office/drawing/2014/main" id="{CA419F10-EAEF-49AA-9482-9205DA58205C}"/>
              </a:ext>
            </a:extLst>
          </p:cNvPr>
          <p:cNvSpPr>
            <a:spLocks noGrp="1"/>
          </p:cNvSpPr>
          <p:nvPr>
            <p:ph idx="1"/>
          </p:nvPr>
        </p:nvSpPr>
        <p:spPr>
          <a:xfrm>
            <a:off x="242305" y="1806569"/>
            <a:ext cx="4914359" cy="3718925"/>
          </a:xfrm>
        </p:spPr>
        <p:txBody>
          <a:bodyPr/>
          <a:lstStyle/>
          <a:p>
            <a:r>
              <a:rPr lang="en-US" dirty="0"/>
              <a:t>Data lifetimes aren’t always neatly structured.</a:t>
            </a:r>
          </a:p>
          <a:p>
            <a:r>
              <a:rPr lang="en-US" dirty="0"/>
              <a:t>The </a:t>
            </a:r>
            <a:r>
              <a:rPr lang="en-US" b="1" dirty="0">
                <a:solidFill>
                  <a:srgbClr val="030382"/>
                </a:solidFill>
              </a:rPr>
              <a:t>enter data </a:t>
            </a:r>
            <a:r>
              <a:rPr lang="en-US" dirty="0"/>
              <a:t>directive handles device memory </a:t>
            </a:r>
            <a:r>
              <a:rPr lang="en-US" b="1" dirty="0">
                <a:solidFill>
                  <a:srgbClr val="030382"/>
                </a:solidFill>
              </a:rPr>
              <a:t>allocation</a:t>
            </a:r>
          </a:p>
          <a:p>
            <a:r>
              <a:rPr lang="en-US" dirty="0"/>
              <a:t>You may use either the </a:t>
            </a:r>
            <a:r>
              <a:rPr lang="en-US" b="1" dirty="0">
                <a:solidFill>
                  <a:srgbClr val="030382"/>
                </a:solidFill>
              </a:rPr>
              <a:t>create</a:t>
            </a:r>
            <a:r>
              <a:rPr lang="en-US" dirty="0"/>
              <a:t> or the </a:t>
            </a:r>
            <a:r>
              <a:rPr lang="en-US" b="1" dirty="0">
                <a:solidFill>
                  <a:srgbClr val="030382"/>
                </a:solidFill>
              </a:rPr>
              <a:t>copyin</a:t>
            </a:r>
            <a:r>
              <a:rPr lang="en-US" dirty="0"/>
              <a:t> clause for memory allocation</a:t>
            </a:r>
          </a:p>
          <a:p>
            <a:r>
              <a:rPr lang="en-US" dirty="0"/>
              <a:t>The enter data directive is </a:t>
            </a:r>
            <a:r>
              <a:rPr lang="en-US" b="1" dirty="0"/>
              <a:t>not </a:t>
            </a:r>
            <a:r>
              <a:rPr lang="en-US" dirty="0"/>
              <a:t>the start of a data region, because you may have multiple enter data directives</a:t>
            </a:r>
          </a:p>
        </p:txBody>
      </p:sp>
      <p:sp>
        <p:nvSpPr>
          <p:cNvPr id="4" name="Text Placeholder 3">
            <a:extLst>
              <a:ext uri="{FF2B5EF4-FFF2-40B4-BE49-F238E27FC236}">
                <a16:creationId xmlns:a16="http://schemas.microsoft.com/office/drawing/2014/main" id="{33C9F628-0CD6-40F0-9299-BAF6625527AC}"/>
              </a:ext>
            </a:extLst>
          </p:cNvPr>
          <p:cNvSpPr>
            <a:spLocks noGrp="1"/>
          </p:cNvSpPr>
          <p:nvPr>
            <p:ph type="body" sz="quarter" idx="10"/>
          </p:nvPr>
        </p:nvSpPr>
        <p:spPr/>
        <p:txBody>
          <a:bodyPr/>
          <a:lstStyle/>
          <a:p>
            <a:r>
              <a:rPr lang="en-US" dirty="0"/>
              <a:t>Enter Data Directive</a:t>
            </a:r>
          </a:p>
        </p:txBody>
      </p:sp>
      <p:sp>
        <p:nvSpPr>
          <p:cNvPr id="5" name="TextBox 4">
            <a:extLst>
              <a:ext uri="{FF2B5EF4-FFF2-40B4-BE49-F238E27FC236}">
                <a16:creationId xmlns:a16="http://schemas.microsoft.com/office/drawing/2014/main" id="{693B33FD-2786-4543-BAC7-62689CBCB87F}"/>
              </a:ext>
            </a:extLst>
          </p:cNvPr>
          <p:cNvSpPr txBox="1"/>
          <p:nvPr/>
        </p:nvSpPr>
        <p:spPr>
          <a:xfrm>
            <a:off x="5302094" y="2004213"/>
            <a:ext cx="5344663" cy="14773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b="1" dirty="0">
                <a:solidFill>
                  <a:srgbClr val="0080A7"/>
                </a:solidFill>
                <a:latin typeface="Consolas" panose="020B0609020204030204" pitchFamily="49" charset="0"/>
                <a:cs typeface="Courier New" panose="02070309020205020404" pitchFamily="49" charset="0"/>
              </a:rPr>
              <a:t>#pragma acc enter data </a:t>
            </a:r>
            <a:r>
              <a:rPr lang="en-US" sz="2000" b="1" i="1" dirty="0">
                <a:solidFill>
                  <a:srgbClr val="0080A7"/>
                </a:solidFill>
                <a:latin typeface="Consolas" panose="020B0609020204030204" pitchFamily="49" charset="0"/>
                <a:cs typeface="Courier New" panose="02070309020205020404" pitchFamily="49" charset="0"/>
              </a:rPr>
              <a:t>clauses</a:t>
            </a:r>
            <a:endParaRPr lang="en-US" sz="2000" b="1" dirty="0">
              <a:solidFill>
                <a:srgbClr val="0080A7"/>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b="1" dirty="0">
                <a:solidFill>
                  <a:srgbClr val="0080A7"/>
                </a:solidFill>
                <a:latin typeface="Consolas" panose="020B0609020204030204" pitchFamily="49" charset="0"/>
                <a:cs typeface="Courier New" panose="02070309020205020404" pitchFamily="49" charset="0"/>
              </a:rPr>
              <a:t>#pragma acc exit data </a:t>
            </a:r>
            <a:r>
              <a:rPr lang="en-US" sz="2000" b="1" i="1" dirty="0">
                <a:solidFill>
                  <a:srgbClr val="0080A7"/>
                </a:solidFill>
                <a:latin typeface="Consolas" panose="020B0609020204030204" pitchFamily="49" charset="0"/>
                <a:cs typeface="Courier New" panose="02070309020205020404" pitchFamily="49" charset="0"/>
              </a:rPr>
              <a:t>clauses</a:t>
            </a:r>
            <a:endParaRPr lang="en-US" sz="2000" b="1" dirty="0">
              <a:solidFill>
                <a:srgbClr val="0080A7"/>
              </a:solidFill>
              <a:latin typeface="Consolas" panose="020B06090202040302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695512E4-8444-4A3B-A9CA-F2B714062366}"/>
              </a:ext>
            </a:extLst>
          </p:cNvPr>
          <p:cNvSpPr txBox="1"/>
          <p:nvPr/>
        </p:nvSpPr>
        <p:spPr>
          <a:xfrm>
            <a:off x="5302094" y="4048166"/>
            <a:ext cx="5344663" cy="1477328"/>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b="1" dirty="0">
                <a:solidFill>
                  <a:srgbClr val="F1562D"/>
                </a:solidFill>
                <a:latin typeface="Consolas" panose="020B0609020204030204" pitchFamily="49" charset="0"/>
                <a:cs typeface="Courier New" panose="02070309020205020404" pitchFamily="49" charset="0"/>
              </a:rPr>
              <a:t>!$acc enter data </a:t>
            </a:r>
            <a:r>
              <a:rPr lang="en-US" sz="2000" b="1" i="1" dirty="0">
                <a:solidFill>
                  <a:srgbClr val="F1562D"/>
                </a:solidFill>
                <a:latin typeface="Consolas" panose="020B0609020204030204" pitchFamily="49" charset="0"/>
                <a:cs typeface="Courier New" panose="02070309020205020404" pitchFamily="49" charset="0"/>
              </a:rPr>
              <a:t>clauses</a:t>
            </a:r>
            <a:endParaRPr lang="en-US" sz="2000" b="1" dirty="0">
              <a:solidFill>
                <a:srgbClr val="F1562D"/>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b="1" dirty="0">
                <a:solidFill>
                  <a:srgbClr val="F1562D"/>
                </a:solidFill>
                <a:latin typeface="Consolas" panose="020B0609020204030204" pitchFamily="49" charset="0"/>
                <a:cs typeface="Courier New" panose="02070309020205020404" pitchFamily="49" charset="0"/>
              </a:rPr>
              <a:t>!$acc exit data </a:t>
            </a:r>
            <a:r>
              <a:rPr lang="en-US" sz="2000" b="1" i="1" dirty="0">
                <a:solidFill>
                  <a:srgbClr val="F1562D"/>
                </a:solidFill>
                <a:latin typeface="Consolas" panose="020B0609020204030204" pitchFamily="49" charset="0"/>
                <a:cs typeface="Courier New" panose="02070309020205020404" pitchFamily="49" charset="0"/>
              </a:rPr>
              <a:t>clauses</a:t>
            </a:r>
            <a:endParaRPr lang="en-US" sz="2000" b="1" dirty="0">
              <a:solidFill>
                <a:srgbClr val="F1562D"/>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230351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E8346-CB21-4A5E-9E82-9F2396AA80A7}"/>
              </a:ext>
            </a:extLst>
          </p:cNvPr>
          <p:cNvSpPr>
            <a:spLocks noGrp="1"/>
          </p:cNvSpPr>
          <p:nvPr>
            <p:ph type="title"/>
          </p:nvPr>
        </p:nvSpPr>
        <p:spPr/>
        <p:txBody>
          <a:bodyPr/>
          <a:lstStyle/>
          <a:p>
            <a:r>
              <a:rPr lang="en-US" dirty="0" err="1"/>
              <a:t>unStructured</a:t>
            </a:r>
            <a:r>
              <a:rPr lang="en-US" dirty="0"/>
              <a:t> data Directives</a:t>
            </a:r>
          </a:p>
        </p:txBody>
      </p:sp>
      <p:sp>
        <p:nvSpPr>
          <p:cNvPr id="3" name="Content Placeholder 2">
            <a:extLst>
              <a:ext uri="{FF2B5EF4-FFF2-40B4-BE49-F238E27FC236}">
                <a16:creationId xmlns:a16="http://schemas.microsoft.com/office/drawing/2014/main" id="{CA419F10-EAEF-49AA-9482-9205DA58205C}"/>
              </a:ext>
            </a:extLst>
          </p:cNvPr>
          <p:cNvSpPr>
            <a:spLocks noGrp="1"/>
          </p:cNvSpPr>
          <p:nvPr>
            <p:ph idx="1"/>
          </p:nvPr>
        </p:nvSpPr>
        <p:spPr>
          <a:xfrm>
            <a:off x="285169" y="1713493"/>
            <a:ext cx="5016925" cy="3718925"/>
          </a:xfrm>
        </p:spPr>
        <p:txBody>
          <a:bodyPr/>
          <a:lstStyle/>
          <a:p>
            <a:r>
              <a:rPr lang="en-US" dirty="0"/>
              <a:t>The </a:t>
            </a:r>
            <a:r>
              <a:rPr lang="en-US" b="1" dirty="0">
                <a:solidFill>
                  <a:srgbClr val="030382"/>
                </a:solidFill>
              </a:rPr>
              <a:t>exit data </a:t>
            </a:r>
            <a:r>
              <a:rPr lang="en-US" dirty="0"/>
              <a:t>directive handles device memory </a:t>
            </a:r>
            <a:r>
              <a:rPr lang="en-US" b="1" dirty="0">
                <a:solidFill>
                  <a:srgbClr val="030382"/>
                </a:solidFill>
              </a:rPr>
              <a:t>deallocation</a:t>
            </a:r>
          </a:p>
          <a:p>
            <a:r>
              <a:rPr lang="en-US" dirty="0"/>
              <a:t>You may use either the </a:t>
            </a:r>
            <a:r>
              <a:rPr lang="en-US" b="1" dirty="0">
                <a:solidFill>
                  <a:srgbClr val="030382"/>
                </a:solidFill>
              </a:rPr>
              <a:t>delete</a:t>
            </a:r>
            <a:r>
              <a:rPr lang="en-US" dirty="0"/>
              <a:t> or the </a:t>
            </a:r>
            <a:r>
              <a:rPr lang="en-US" b="1" dirty="0">
                <a:solidFill>
                  <a:srgbClr val="030382"/>
                </a:solidFill>
              </a:rPr>
              <a:t>copyout</a:t>
            </a:r>
            <a:r>
              <a:rPr lang="en-US" dirty="0"/>
              <a:t> clause for memory deallocation</a:t>
            </a:r>
          </a:p>
          <a:p>
            <a:r>
              <a:rPr lang="en-US" dirty="0"/>
              <a:t>You should have as many </a:t>
            </a:r>
            <a:r>
              <a:rPr lang="en-US" b="1" dirty="0">
                <a:solidFill>
                  <a:srgbClr val="030382"/>
                </a:solidFill>
              </a:rPr>
              <a:t>exit data </a:t>
            </a:r>
            <a:r>
              <a:rPr lang="en-US" dirty="0"/>
              <a:t>for a given array as </a:t>
            </a:r>
            <a:r>
              <a:rPr lang="en-US" b="1" dirty="0">
                <a:solidFill>
                  <a:srgbClr val="030382"/>
                </a:solidFill>
              </a:rPr>
              <a:t>enter data</a:t>
            </a:r>
          </a:p>
          <a:p>
            <a:r>
              <a:rPr lang="en-US" dirty="0"/>
              <a:t>These can exist in different functions</a:t>
            </a:r>
          </a:p>
        </p:txBody>
      </p:sp>
      <p:sp>
        <p:nvSpPr>
          <p:cNvPr id="4" name="Text Placeholder 3">
            <a:extLst>
              <a:ext uri="{FF2B5EF4-FFF2-40B4-BE49-F238E27FC236}">
                <a16:creationId xmlns:a16="http://schemas.microsoft.com/office/drawing/2014/main" id="{33C9F628-0CD6-40F0-9299-BAF6625527AC}"/>
              </a:ext>
            </a:extLst>
          </p:cNvPr>
          <p:cNvSpPr>
            <a:spLocks noGrp="1"/>
          </p:cNvSpPr>
          <p:nvPr>
            <p:ph type="body" sz="quarter" idx="10"/>
          </p:nvPr>
        </p:nvSpPr>
        <p:spPr/>
        <p:txBody>
          <a:bodyPr/>
          <a:lstStyle/>
          <a:p>
            <a:r>
              <a:rPr lang="en-US" dirty="0"/>
              <a:t>Exit Data Directive</a:t>
            </a:r>
          </a:p>
        </p:txBody>
      </p:sp>
      <p:sp>
        <p:nvSpPr>
          <p:cNvPr id="5" name="TextBox 4">
            <a:extLst>
              <a:ext uri="{FF2B5EF4-FFF2-40B4-BE49-F238E27FC236}">
                <a16:creationId xmlns:a16="http://schemas.microsoft.com/office/drawing/2014/main" id="{693B33FD-2786-4543-BAC7-62689CBCB87F}"/>
              </a:ext>
            </a:extLst>
          </p:cNvPr>
          <p:cNvSpPr txBox="1"/>
          <p:nvPr/>
        </p:nvSpPr>
        <p:spPr>
          <a:xfrm>
            <a:off x="5302094" y="2004213"/>
            <a:ext cx="5344663" cy="14773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b="1" dirty="0">
                <a:solidFill>
                  <a:srgbClr val="0080A7"/>
                </a:solidFill>
                <a:latin typeface="Consolas" panose="020B0609020204030204" pitchFamily="49" charset="0"/>
                <a:cs typeface="Courier New" panose="02070309020205020404" pitchFamily="49" charset="0"/>
              </a:rPr>
              <a:t>#pragma acc enter data </a:t>
            </a:r>
            <a:r>
              <a:rPr lang="en-US" sz="2000" b="1" i="1" dirty="0">
                <a:solidFill>
                  <a:srgbClr val="0080A7"/>
                </a:solidFill>
                <a:latin typeface="Consolas" panose="020B0609020204030204" pitchFamily="49" charset="0"/>
                <a:cs typeface="Courier New" panose="02070309020205020404" pitchFamily="49" charset="0"/>
              </a:rPr>
              <a:t>clauses</a:t>
            </a:r>
            <a:endParaRPr lang="en-US" sz="2000" b="1" dirty="0">
              <a:solidFill>
                <a:srgbClr val="0080A7"/>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b="1" dirty="0">
                <a:solidFill>
                  <a:srgbClr val="0080A7"/>
                </a:solidFill>
                <a:latin typeface="Consolas" panose="020B0609020204030204" pitchFamily="49" charset="0"/>
                <a:cs typeface="Courier New" panose="02070309020205020404" pitchFamily="49" charset="0"/>
              </a:rPr>
              <a:t>#pragma acc exit data </a:t>
            </a:r>
            <a:r>
              <a:rPr lang="en-US" sz="2000" b="1" i="1" dirty="0">
                <a:solidFill>
                  <a:srgbClr val="0080A7"/>
                </a:solidFill>
                <a:latin typeface="Consolas" panose="020B0609020204030204" pitchFamily="49" charset="0"/>
                <a:cs typeface="Courier New" panose="02070309020205020404" pitchFamily="49" charset="0"/>
              </a:rPr>
              <a:t>clauses</a:t>
            </a:r>
            <a:endParaRPr lang="en-US" sz="2000" b="1" dirty="0">
              <a:solidFill>
                <a:srgbClr val="0080A7"/>
              </a:solidFill>
              <a:latin typeface="Consolas" panose="020B06090202040302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695512E4-8444-4A3B-A9CA-F2B714062366}"/>
              </a:ext>
            </a:extLst>
          </p:cNvPr>
          <p:cNvSpPr txBox="1"/>
          <p:nvPr/>
        </p:nvSpPr>
        <p:spPr>
          <a:xfrm>
            <a:off x="5302094" y="4048166"/>
            <a:ext cx="5344663" cy="1477328"/>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b="1" dirty="0">
                <a:solidFill>
                  <a:srgbClr val="F1562D"/>
                </a:solidFill>
                <a:latin typeface="Consolas" panose="020B0609020204030204" pitchFamily="49" charset="0"/>
                <a:cs typeface="Courier New" panose="02070309020205020404" pitchFamily="49" charset="0"/>
              </a:rPr>
              <a:t>!$acc enter data </a:t>
            </a:r>
            <a:r>
              <a:rPr lang="en-US" sz="2000" b="1" i="1" dirty="0">
                <a:solidFill>
                  <a:srgbClr val="F1562D"/>
                </a:solidFill>
                <a:latin typeface="Consolas" panose="020B0609020204030204" pitchFamily="49" charset="0"/>
                <a:cs typeface="Courier New" panose="02070309020205020404" pitchFamily="49" charset="0"/>
              </a:rPr>
              <a:t>clauses</a:t>
            </a:r>
            <a:endParaRPr lang="en-US" sz="2000" b="1" dirty="0">
              <a:solidFill>
                <a:srgbClr val="F1562D"/>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b="1" dirty="0">
                <a:solidFill>
                  <a:srgbClr val="F1562D"/>
                </a:solidFill>
                <a:latin typeface="Consolas" panose="020B0609020204030204" pitchFamily="49" charset="0"/>
                <a:cs typeface="Courier New" panose="02070309020205020404" pitchFamily="49" charset="0"/>
              </a:rPr>
              <a:t>!$acc exit data </a:t>
            </a:r>
            <a:r>
              <a:rPr lang="en-US" sz="2000" b="1" i="1" dirty="0">
                <a:solidFill>
                  <a:srgbClr val="F1562D"/>
                </a:solidFill>
                <a:latin typeface="Consolas" panose="020B0609020204030204" pitchFamily="49" charset="0"/>
                <a:cs typeface="Courier New" panose="02070309020205020404" pitchFamily="49" charset="0"/>
              </a:rPr>
              <a:t>clauses</a:t>
            </a:r>
            <a:endParaRPr lang="en-US" sz="2000" b="1" dirty="0">
              <a:solidFill>
                <a:srgbClr val="F1562D"/>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2407729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4238" y="247650"/>
            <a:ext cx="9204325" cy="590931"/>
          </a:xfrm>
        </p:spPr>
        <p:txBody>
          <a:bodyPr/>
          <a:lstStyle/>
          <a:p>
            <a:r>
              <a:rPr lang="en-US" dirty="0"/>
              <a:t>Unstructured Data Clauses</a:t>
            </a:r>
            <a:endParaRPr lang="en-GB" dirty="0"/>
          </a:p>
        </p:txBody>
      </p:sp>
      <p:sp>
        <p:nvSpPr>
          <p:cNvPr id="3" name="Content Placeholder 4"/>
          <p:cNvSpPr>
            <a:spLocks noGrp="1"/>
          </p:cNvSpPr>
          <p:nvPr>
            <p:ph idx="1"/>
          </p:nvPr>
        </p:nvSpPr>
        <p:spPr>
          <a:xfrm>
            <a:off x="605895" y="1492676"/>
            <a:ext cx="10042525" cy="4886956"/>
          </a:xfrm>
        </p:spPr>
        <p:txBody>
          <a:bodyPr/>
          <a:lstStyle/>
          <a:p>
            <a:pPr marL="2338596" indent="-2338596">
              <a:buNone/>
              <a:tabLst>
                <a:tab pos="2338596" algn="l"/>
              </a:tabLst>
            </a:pPr>
            <a:r>
              <a:rPr lang="en-US" sz="1800" b="1" dirty="0" err="1">
                <a:solidFill>
                  <a:schemeClr val="accent4"/>
                </a:solidFill>
                <a:latin typeface="Courier New" pitchFamily="49" charset="0"/>
                <a:cs typeface="Courier New" pitchFamily="49" charset="0"/>
              </a:rPr>
              <a:t>copyin</a:t>
            </a:r>
            <a:r>
              <a:rPr lang="en-US" sz="1800" b="1" dirty="0">
                <a:solidFill>
                  <a:schemeClr val="accent4"/>
                </a:solidFill>
                <a:latin typeface="Courier New" pitchFamily="49" charset="0"/>
                <a:cs typeface="Courier New" pitchFamily="49" charset="0"/>
              </a:rPr>
              <a:t> ( </a:t>
            </a:r>
            <a:r>
              <a:rPr lang="en-US" sz="1800" b="1" i="1" dirty="0">
                <a:solidFill>
                  <a:schemeClr val="accent4"/>
                </a:solidFill>
                <a:latin typeface="Courier New" pitchFamily="49" charset="0"/>
                <a:cs typeface="Courier New" pitchFamily="49" charset="0"/>
              </a:rPr>
              <a:t>list</a:t>
            </a:r>
            <a:r>
              <a:rPr lang="en-US" sz="1800" b="1" dirty="0">
                <a:solidFill>
                  <a:schemeClr val="accent4"/>
                </a:solidFill>
                <a:latin typeface="Courier New" pitchFamily="49" charset="0"/>
                <a:cs typeface="Courier New" pitchFamily="49" charset="0"/>
              </a:rPr>
              <a:t> )</a:t>
            </a:r>
            <a:r>
              <a:rPr lang="en-US" dirty="0"/>
              <a:t>	Allocates memory on device and copies data from host to device on enter data.</a:t>
            </a:r>
          </a:p>
          <a:p>
            <a:pPr marL="2338596" indent="-2338596">
              <a:buNone/>
              <a:tabLst>
                <a:tab pos="2338596" algn="l"/>
              </a:tabLst>
            </a:pPr>
            <a:r>
              <a:rPr lang="en-US" sz="1800" b="1" dirty="0">
                <a:solidFill>
                  <a:schemeClr val="accent4"/>
                </a:solidFill>
                <a:latin typeface="Courier New" pitchFamily="49" charset="0"/>
                <a:cs typeface="Courier New" pitchFamily="49" charset="0"/>
              </a:rPr>
              <a:t>copyout ( </a:t>
            </a:r>
            <a:r>
              <a:rPr lang="en-US" sz="1800" b="1" i="1" dirty="0">
                <a:solidFill>
                  <a:schemeClr val="accent4"/>
                </a:solidFill>
                <a:latin typeface="Courier New" pitchFamily="49" charset="0"/>
                <a:cs typeface="Courier New" pitchFamily="49" charset="0"/>
              </a:rPr>
              <a:t>list</a:t>
            </a:r>
            <a:r>
              <a:rPr lang="en-US" sz="1800" b="1" dirty="0">
                <a:solidFill>
                  <a:schemeClr val="accent4"/>
                </a:solidFill>
                <a:latin typeface="Courier New" pitchFamily="49" charset="0"/>
                <a:cs typeface="Courier New" pitchFamily="49" charset="0"/>
              </a:rPr>
              <a:t> )</a:t>
            </a:r>
            <a:r>
              <a:rPr lang="en-US" dirty="0"/>
              <a:t>	Allocates memory on device and copies data back to the host on exit data.</a:t>
            </a:r>
          </a:p>
          <a:p>
            <a:pPr marL="2338596" indent="-2338596">
              <a:buNone/>
              <a:tabLst>
                <a:tab pos="2338596" algn="l"/>
              </a:tabLst>
            </a:pPr>
            <a:r>
              <a:rPr lang="en-US" sz="1800" b="1" dirty="0">
                <a:solidFill>
                  <a:schemeClr val="accent4"/>
                </a:solidFill>
                <a:latin typeface="Courier New" pitchFamily="49" charset="0"/>
                <a:cs typeface="Courier New" pitchFamily="49" charset="0"/>
              </a:rPr>
              <a:t>create ( </a:t>
            </a:r>
            <a:r>
              <a:rPr lang="en-US" sz="1800" b="1" i="1" dirty="0">
                <a:solidFill>
                  <a:schemeClr val="accent4"/>
                </a:solidFill>
                <a:latin typeface="Courier New" pitchFamily="49" charset="0"/>
                <a:cs typeface="Courier New" pitchFamily="49" charset="0"/>
              </a:rPr>
              <a:t>list</a:t>
            </a:r>
            <a:r>
              <a:rPr lang="en-US" sz="1800" b="1" dirty="0">
                <a:solidFill>
                  <a:schemeClr val="accent4"/>
                </a:solidFill>
                <a:latin typeface="Courier New" pitchFamily="49" charset="0"/>
                <a:cs typeface="Courier New" pitchFamily="49" charset="0"/>
              </a:rPr>
              <a:t> )</a:t>
            </a:r>
            <a:r>
              <a:rPr lang="en-US" dirty="0"/>
              <a:t>	Allocates memory on device  without data transfer on enter data.</a:t>
            </a:r>
          </a:p>
          <a:p>
            <a:pPr marL="2338596" indent="-2338596">
              <a:buNone/>
              <a:tabLst>
                <a:tab pos="2338596" algn="l"/>
              </a:tabLst>
            </a:pPr>
            <a:r>
              <a:rPr lang="en-US" sz="1800" b="1" dirty="0">
                <a:solidFill>
                  <a:schemeClr val="accent4"/>
                </a:solidFill>
                <a:latin typeface="Courier New" pitchFamily="49" charset="0"/>
                <a:cs typeface="Courier New" pitchFamily="49" charset="0"/>
              </a:rPr>
              <a:t>delete ( </a:t>
            </a:r>
            <a:r>
              <a:rPr lang="en-US" sz="1800" b="1" i="1" dirty="0">
                <a:solidFill>
                  <a:schemeClr val="accent4"/>
                </a:solidFill>
                <a:latin typeface="Courier New" pitchFamily="49" charset="0"/>
                <a:cs typeface="Courier New" pitchFamily="49" charset="0"/>
              </a:rPr>
              <a:t>list</a:t>
            </a:r>
            <a:r>
              <a:rPr lang="en-US" sz="1800" b="1" dirty="0">
                <a:solidFill>
                  <a:schemeClr val="accent4"/>
                </a:solidFill>
                <a:latin typeface="Courier New" pitchFamily="49" charset="0"/>
                <a:cs typeface="Courier New" pitchFamily="49" charset="0"/>
              </a:rPr>
              <a:t> )</a:t>
            </a:r>
            <a:r>
              <a:rPr lang="en-US" dirty="0"/>
              <a:t>	</a:t>
            </a:r>
            <a:r>
              <a:rPr lang="en-US" dirty="0" err="1"/>
              <a:t>Deallocates</a:t>
            </a:r>
            <a:r>
              <a:rPr lang="en-US" dirty="0"/>
              <a:t> memory on device without data transfer on exit data</a:t>
            </a:r>
          </a:p>
          <a:p>
            <a:pPr marL="2338596" indent="-2338596">
              <a:buNone/>
              <a:tabLst>
                <a:tab pos="2338596" algn="l"/>
              </a:tabLst>
            </a:pPr>
            <a:endParaRPr lang="en-GB" dirty="0"/>
          </a:p>
          <a:p>
            <a:pPr marL="2338596" indent="-2338596">
              <a:buNone/>
              <a:tabLst>
                <a:tab pos="2338596" algn="l"/>
              </a:tabLst>
            </a:pPr>
            <a:endParaRPr lang="en-GB" dirty="0"/>
          </a:p>
          <a:p>
            <a:pPr marL="2158704" indent="-2158704">
              <a:buNone/>
              <a:tabLst>
                <a:tab pos="2158704" algn="l"/>
              </a:tabLst>
            </a:pPr>
            <a:endParaRPr lang="en-GB" dirty="0"/>
          </a:p>
          <a:p>
            <a:pPr marL="2158704" indent="-2158704">
              <a:buNone/>
              <a:tabLst>
                <a:tab pos="2158704" algn="l"/>
              </a:tabLst>
            </a:pPr>
            <a:endParaRPr lang="en-GB" dirty="0"/>
          </a:p>
        </p:txBody>
      </p:sp>
    </p:spTree>
    <p:extLst>
      <p:ext uri="{BB962C8B-B14F-4D97-AF65-F5344CB8AC3E}">
        <p14:creationId xmlns:p14="http://schemas.microsoft.com/office/powerpoint/2010/main" val="709607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A31F-4F05-458C-A46C-13EE00B0B7A9}"/>
              </a:ext>
            </a:extLst>
          </p:cNvPr>
          <p:cNvSpPr>
            <a:spLocks noGrp="1"/>
          </p:cNvSpPr>
          <p:nvPr>
            <p:ph type="title"/>
          </p:nvPr>
        </p:nvSpPr>
        <p:spPr/>
        <p:txBody>
          <a:bodyPr/>
          <a:lstStyle/>
          <a:p>
            <a:r>
              <a:rPr lang="en-US" dirty="0"/>
              <a:t>Explicit Memory management</a:t>
            </a:r>
          </a:p>
        </p:txBody>
      </p:sp>
    </p:spTree>
    <p:extLst>
      <p:ext uri="{BB962C8B-B14F-4D97-AF65-F5344CB8AC3E}">
        <p14:creationId xmlns:p14="http://schemas.microsoft.com/office/powerpoint/2010/main" val="3060539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err="1"/>
              <a:t>unStructured</a:t>
            </a:r>
            <a:r>
              <a:rPr lang="en-US" dirty="0"/>
              <a:t> data Directives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Basic 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1" y="2122193"/>
            <a:ext cx="8482312" cy="2308324"/>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endParaRPr lang="en-US" sz="2000" dirty="0">
              <a:solidFill>
                <a:srgbClr val="C00000"/>
              </a:solidFill>
              <a:latin typeface="Consolas" panose="020B0609020204030204" pitchFamily="49" charset="0"/>
              <a:cs typeface="Courier New" panose="02070309020205020404" pitchFamily="49" charset="0"/>
            </a:endParaRPr>
          </a:p>
          <a:p>
            <a:pPr>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8E4000"/>
                </a:solidFill>
                <a:latin typeface="Consolas" panose="020B0609020204030204" pitchFamily="49" charset="0"/>
                <a:cs typeface="Courier New" panose="02070309020205020404" pitchFamily="49" charset="0"/>
              </a:rPr>
              <a:t>	#pragma acc parallel loop</a:t>
            </a:r>
            <a:endParaRPr lang="en-US" sz="2000" dirty="0">
              <a:solidFill>
                <a:srgbClr val="C00000"/>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rgbClr val="A64CFF"/>
                </a:solidFill>
                <a:latin typeface="Consolas" panose="020B0609020204030204" pitchFamily="49" charset="0"/>
                <a:cs typeface="Courier New" panose="02070309020205020404" pitchFamily="49" charset="0"/>
              </a:rPr>
              <a:t>int</a:t>
            </a:r>
            <a:r>
              <a:rPr lang="en-US" sz="2000" dirty="0">
                <a:solidFill>
                  <a:schemeClr val="bg1"/>
                </a:solidFill>
                <a:latin typeface="Consolas" panose="020B0609020204030204" pitchFamily="49" charset="0"/>
                <a:cs typeface="Courier New" panose="02070309020205020404" pitchFamily="49" charset="0"/>
              </a:rPr>
              <a:t> i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i &lt; N; i</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c[i] = a[i]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2555562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a:xfrm>
            <a:off x="419641" y="649796"/>
            <a:ext cx="9976104" cy="590931"/>
          </a:xfrm>
        </p:spPr>
        <p:txBody>
          <a:bodyPr/>
          <a:lstStyle/>
          <a:p>
            <a:r>
              <a:rPr lang="en-US" dirty="0" err="1"/>
              <a:t>unStructured</a:t>
            </a:r>
            <a:r>
              <a:rPr lang="en-US" dirty="0"/>
              <a:t> data Directives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Basic 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2" y="2113228"/>
            <a:ext cx="8484108" cy="2308324"/>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dirty="0">
                <a:solidFill>
                  <a:srgbClr val="8E4000"/>
                </a:solidFill>
                <a:latin typeface="Consolas" panose="020B0609020204030204" pitchFamily="49" charset="0"/>
                <a:cs typeface="Courier New" panose="02070309020205020404" pitchFamily="49" charset="0"/>
              </a:rPr>
              <a:t>#pragma acc enter data copyin(a[0:N],b[0:N]) create(c[0:N])</a:t>
            </a:r>
          </a:p>
          <a:p>
            <a:pPr>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8E4000"/>
                </a:solidFill>
                <a:latin typeface="Consolas" panose="020B0609020204030204" pitchFamily="49" charset="0"/>
                <a:cs typeface="Courier New" panose="02070309020205020404" pitchFamily="49" charset="0"/>
              </a:rPr>
              <a:t>	#pragma acc parallel loop</a:t>
            </a:r>
            <a:endParaRPr lang="en-US" sz="2000" dirty="0">
              <a:solidFill>
                <a:srgbClr val="C00000"/>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rgbClr val="A64CFF"/>
                </a:solidFill>
                <a:latin typeface="Consolas" panose="020B0609020204030204" pitchFamily="49" charset="0"/>
                <a:cs typeface="Courier New" panose="02070309020205020404" pitchFamily="49" charset="0"/>
              </a:rPr>
              <a:t>int</a:t>
            </a:r>
            <a:r>
              <a:rPr lang="en-US" sz="2000" dirty="0">
                <a:solidFill>
                  <a:schemeClr val="bg1"/>
                </a:solidFill>
                <a:latin typeface="Consolas" panose="020B0609020204030204" pitchFamily="49" charset="0"/>
                <a:cs typeface="Courier New" panose="02070309020205020404" pitchFamily="49" charset="0"/>
              </a:rPr>
              <a:t> i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i &lt; N; i</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c[i] = a[i]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8E4000"/>
                </a:solidFill>
                <a:latin typeface="Consolas" panose="020B0609020204030204" pitchFamily="49" charset="0"/>
                <a:cs typeface="Courier New" panose="02070309020205020404" pitchFamily="49" charset="0"/>
              </a:rPr>
              <a:t>#pragma acc exit data copyout(c[0:N])</a:t>
            </a:r>
            <a:endParaRPr lang="en-US" sz="2000"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3211889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a:xfrm>
            <a:off x="419641" y="649796"/>
            <a:ext cx="9976104" cy="590931"/>
          </a:xfrm>
        </p:spPr>
        <p:txBody>
          <a:bodyPr/>
          <a:lstStyle/>
          <a:p>
            <a:r>
              <a:rPr lang="en-US" dirty="0" err="1"/>
              <a:t>unStructured</a:t>
            </a:r>
            <a:r>
              <a:rPr lang="en-US" dirty="0"/>
              <a:t> data Directives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Basic Example</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2" y="2113228"/>
            <a:ext cx="8484108" cy="2308324"/>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dirty="0">
                <a:solidFill>
                  <a:srgbClr val="8E4000"/>
                </a:solidFill>
                <a:latin typeface="Consolas" panose="020B0609020204030204" pitchFamily="49" charset="0"/>
                <a:cs typeface="Courier New" panose="02070309020205020404" pitchFamily="49" charset="0"/>
              </a:rPr>
              <a:t>#pragma acc enter data copyin(a[0:N],b[0:N]) create(c[0:N])</a:t>
            </a:r>
          </a:p>
          <a:p>
            <a:pPr>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8E4000"/>
                </a:solidFill>
                <a:latin typeface="Consolas" panose="020B0609020204030204" pitchFamily="49" charset="0"/>
                <a:cs typeface="Courier New" panose="02070309020205020404" pitchFamily="49" charset="0"/>
              </a:rPr>
              <a:t>	#pragma acc parallel loop</a:t>
            </a:r>
            <a:endParaRPr lang="en-US" sz="2000" dirty="0">
              <a:solidFill>
                <a:srgbClr val="C00000"/>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rgbClr val="A64CFF"/>
                </a:solidFill>
                <a:latin typeface="Consolas" panose="020B0609020204030204" pitchFamily="49" charset="0"/>
                <a:cs typeface="Courier New" panose="02070309020205020404" pitchFamily="49" charset="0"/>
              </a:rPr>
              <a:t>int</a:t>
            </a:r>
            <a:r>
              <a:rPr lang="en-US" sz="2000" dirty="0">
                <a:solidFill>
                  <a:schemeClr val="bg1"/>
                </a:solidFill>
                <a:latin typeface="Consolas" panose="020B0609020204030204" pitchFamily="49" charset="0"/>
                <a:cs typeface="Courier New" panose="02070309020205020404" pitchFamily="49" charset="0"/>
              </a:rPr>
              <a:t> i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i &lt; N; i</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c[i] = a[i]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8E4000"/>
                </a:solidFill>
                <a:latin typeface="Consolas" panose="020B0609020204030204" pitchFamily="49" charset="0"/>
                <a:cs typeface="Courier New" panose="02070309020205020404" pitchFamily="49" charset="0"/>
              </a:rPr>
              <a:t>#pragma acc exit data copyout(c[0:N])</a:t>
            </a:r>
            <a:endParaRPr lang="en-US" sz="2000" dirty="0">
              <a:solidFill>
                <a:schemeClr val="bg1"/>
              </a:solidFill>
              <a:latin typeface="Consolas" panose="020B0609020204030204" pitchFamily="49" charset="0"/>
              <a:cs typeface="Courier New" panose="02070309020205020404" pitchFamily="49" charset="0"/>
            </a:endParaRPr>
          </a:p>
        </p:txBody>
      </p:sp>
      <p:sp>
        <p:nvSpPr>
          <p:cNvPr id="7" name="Rectangle 6">
            <a:extLst>
              <a:ext uri="{FF2B5EF4-FFF2-40B4-BE49-F238E27FC236}">
                <a16:creationId xmlns:a16="http://schemas.microsoft.com/office/drawing/2014/main" id="{3ED6E551-C2F1-48E7-A910-0D5EDD246E88}"/>
              </a:ext>
            </a:extLst>
          </p:cNvPr>
          <p:cNvSpPr/>
          <p:nvPr/>
        </p:nvSpPr>
        <p:spPr>
          <a:xfrm>
            <a:off x="1526527" y="4858228"/>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8" name="Rectangle 7">
            <a:extLst>
              <a:ext uri="{FF2B5EF4-FFF2-40B4-BE49-F238E27FC236}">
                <a16:creationId xmlns:a16="http://schemas.microsoft.com/office/drawing/2014/main" id="{FDCBB3C7-EB72-40C8-BDE0-BD6FD6D4D7A1}"/>
              </a:ext>
            </a:extLst>
          </p:cNvPr>
          <p:cNvSpPr/>
          <p:nvPr/>
        </p:nvSpPr>
        <p:spPr>
          <a:xfrm>
            <a:off x="2630933" y="4858228"/>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C35B3DA-BDA5-4093-B846-4E7B58B34703}"/>
              </a:ext>
            </a:extLst>
          </p:cNvPr>
          <p:cNvSpPr/>
          <p:nvPr/>
        </p:nvSpPr>
        <p:spPr>
          <a:xfrm>
            <a:off x="3735339" y="4858228"/>
            <a:ext cx="1104406" cy="1104406"/>
          </a:xfrm>
          <a:prstGeom prst="rect">
            <a:avLst/>
          </a:prstGeom>
          <a:solidFill>
            <a:schemeClr val="accent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74FBE43-277D-49BC-816E-F03E988EB736}"/>
              </a:ext>
            </a:extLst>
          </p:cNvPr>
          <p:cNvSpPr/>
          <p:nvPr/>
        </p:nvSpPr>
        <p:spPr>
          <a:xfrm>
            <a:off x="9000959" y="2251727"/>
            <a:ext cx="1885373" cy="2031325"/>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D0F55B1-15C0-439B-9A6E-015AAD348037}"/>
              </a:ext>
            </a:extLst>
          </p:cNvPr>
          <p:cNvSpPr/>
          <p:nvPr/>
        </p:nvSpPr>
        <p:spPr>
          <a:xfrm>
            <a:off x="9000959" y="2251727"/>
            <a:ext cx="1885373" cy="586476"/>
          </a:xfrm>
          <a:prstGeom prst="rect">
            <a:avLst/>
          </a:prstGeom>
          <a:solidFill>
            <a:schemeClr val="tx2"/>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Action</a:t>
            </a:r>
          </a:p>
        </p:txBody>
      </p:sp>
      <p:sp>
        <p:nvSpPr>
          <p:cNvPr id="12" name="TextBox 11">
            <a:extLst>
              <a:ext uri="{FF2B5EF4-FFF2-40B4-BE49-F238E27FC236}">
                <a16:creationId xmlns:a16="http://schemas.microsoft.com/office/drawing/2014/main" id="{AD20873D-FF19-492A-A067-EFA6CE66CEE8}"/>
              </a:ext>
            </a:extLst>
          </p:cNvPr>
          <p:cNvSpPr txBox="1"/>
          <p:nvPr/>
        </p:nvSpPr>
        <p:spPr>
          <a:xfrm>
            <a:off x="2036123" y="4433496"/>
            <a:ext cx="2294026"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CPU MEMORY</a:t>
            </a:r>
          </a:p>
        </p:txBody>
      </p:sp>
      <p:sp>
        <p:nvSpPr>
          <p:cNvPr id="13" name="TextBox 12">
            <a:extLst>
              <a:ext uri="{FF2B5EF4-FFF2-40B4-BE49-F238E27FC236}">
                <a16:creationId xmlns:a16="http://schemas.microsoft.com/office/drawing/2014/main" id="{F954ECBA-2EC1-4D7B-9AD5-3E95E257ACDA}"/>
              </a:ext>
            </a:extLst>
          </p:cNvPr>
          <p:cNvSpPr txBox="1"/>
          <p:nvPr/>
        </p:nvSpPr>
        <p:spPr>
          <a:xfrm>
            <a:off x="5628093" y="4438398"/>
            <a:ext cx="2601801"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device MEMORY</a:t>
            </a:r>
          </a:p>
        </p:txBody>
      </p:sp>
      <p:sp>
        <p:nvSpPr>
          <p:cNvPr id="14" name="TextBox 13">
            <a:extLst>
              <a:ext uri="{FF2B5EF4-FFF2-40B4-BE49-F238E27FC236}">
                <a16:creationId xmlns:a16="http://schemas.microsoft.com/office/drawing/2014/main" id="{F52B5D2E-4C4F-454E-BF50-9CC7F6D1F6B8}"/>
              </a:ext>
            </a:extLst>
          </p:cNvPr>
          <p:cNvSpPr txBox="1"/>
          <p:nvPr/>
        </p:nvSpPr>
        <p:spPr>
          <a:xfrm>
            <a:off x="1652972" y="4913766"/>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15" name="TextBox 14">
            <a:extLst>
              <a:ext uri="{FF2B5EF4-FFF2-40B4-BE49-F238E27FC236}">
                <a16:creationId xmlns:a16="http://schemas.microsoft.com/office/drawing/2014/main" id="{30DEB740-C10F-4382-B7B5-444576C8C9E5}"/>
              </a:ext>
            </a:extLst>
          </p:cNvPr>
          <p:cNvSpPr txBox="1"/>
          <p:nvPr/>
        </p:nvSpPr>
        <p:spPr>
          <a:xfrm>
            <a:off x="2755470" y="491376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16" name="TextBox 15">
            <a:extLst>
              <a:ext uri="{FF2B5EF4-FFF2-40B4-BE49-F238E27FC236}">
                <a16:creationId xmlns:a16="http://schemas.microsoft.com/office/drawing/2014/main" id="{4A4112A5-A67A-429E-AB24-F3F78BD5F4B4}"/>
              </a:ext>
            </a:extLst>
          </p:cNvPr>
          <p:cNvSpPr txBox="1"/>
          <p:nvPr/>
        </p:nvSpPr>
        <p:spPr>
          <a:xfrm>
            <a:off x="3861784" y="491376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17" name="TextBox 16">
            <a:extLst>
              <a:ext uri="{FF2B5EF4-FFF2-40B4-BE49-F238E27FC236}">
                <a16:creationId xmlns:a16="http://schemas.microsoft.com/office/drawing/2014/main" id="{43997534-2F95-4649-B301-AA415EA6462A}"/>
              </a:ext>
            </a:extLst>
          </p:cNvPr>
          <p:cNvSpPr txBox="1"/>
          <p:nvPr/>
        </p:nvSpPr>
        <p:spPr>
          <a:xfrm>
            <a:off x="9220401" y="3094423"/>
            <a:ext cx="1409836"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Allocate A on</a:t>
            </a:r>
            <a:br>
              <a:rPr lang="en-US" dirty="0">
                <a:solidFill>
                  <a:schemeClr val="bg1"/>
                </a:solidFill>
              </a:rPr>
            </a:br>
            <a:r>
              <a:rPr lang="en-US" dirty="0">
                <a:solidFill>
                  <a:schemeClr val="bg1"/>
                </a:solidFill>
              </a:rPr>
              <a:t>device</a:t>
            </a:r>
          </a:p>
        </p:txBody>
      </p:sp>
      <p:sp>
        <p:nvSpPr>
          <p:cNvPr id="18" name="Rectangle 17">
            <a:extLst>
              <a:ext uri="{FF2B5EF4-FFF2-40B4-BE49-F238E27FC236}">
                <a16:creationId xmlns:a16="http://schemas.microsoft.com/office/drawing/2014/main" id="{A6ED03B1-E87E-423A-B5B3-4DDFB0EFE6B3}"/>
              </a:ext>
            </a:extLst>
          </p:cNvPr>
          <p:cNvSpPr/>
          <p:nvPr/>
        </p:nvSpPr>
        <p:spPr>
          <a:xfrm>
            <a:off x="5272384" y="4863130"/>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4AF489A-50BC-4434-8427-BAB354182429}"/>
              </a:ext>
            </a:extLst>
          </p:cNvPr>
          <p:cNvSpPr/>
          <p:nvPr/>
        </p:nvSpPr>
        <p:spPr>
          <a:xfrm>
            <a:off x="3631798" y="2115768"/>
            <a:ext cx="1925325"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9B4C6AC0-7951-485C-9CBF-33B2CC75D5F4}"/>
              </a:ext>
            </a:extLst>
          </p:cNvPr>
          <p:cNvSpPr txBox="1"/>
          <p:nvPr/>
        </p:nvSpPr>
        <p:spPr>
          <a:xfrm>
            <a:off x="9231446" y="2969773"/>
            <a:ext cx="1385903"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Copy A from</a:t>
            </a:r>
            <a:br>
              <a:rPr lang="en-US" dirty="0">
                <a:solidFill>
                  <a:schemeClr val="bg1"/>
                </a:solidFill>
              </a:rPr>
            </a:br>
            <a:r>
              <a:rPr lang="en-US" dirty="0">
                <a:solidFill>
                  <a:schemeClr val="bg1"/>
                </a:solidFill>
              </a:rPr>
              <a:t>CPU to device</a:t>
            </a:r>
          </a:p>
        </p:txBody>
      </p:sp>
      <p:sp>
        <p:nvSpPr>
          <p:cNvPr id="21" name="TextBox 20">
            <a:extLst>
              <a:ext uri="{FF2B5EF4-FFF2-40B4-BE49-F238E27FC236}">
                <a16:creationId xmlns:a16="http://schemas.microsoft.com/office/drawing/2014/main" id="{B27128B8-5E4A-46EC-BA88-A5AE5290A86D}"/>
              </a:ext>
            </a:extLst>
          </p:cNvPr>
          <p:cNvSpPr txBox="1"/>
          <p:nvPr/>
        </p:nvSpPr>
        <p:spPr>
          <a:xfrm>
            <a:off x="5398829" y="4878007"/>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22" name="TextBox 21">
            <a:extLst>
              <a:ext uri="{FF2B5EF4-FFF2-40B4-BE49-F238E27FC236}">
                <a16:creationId xmlns:a16="http://schemas.microsoft.com/office/drawing/2014/main" id="{F03FD6C9-A851-412C-9DB9-182E91B6F658}"/>
              </a:ext>
            </a:extLst>
          </p:cNvPr>
          <p:cNvSpPr txBox="1"/>
          <p:nvPr/>
        </p:nvSpPr>
        <p:spPr>
          <a:xfrm>
            <a:off x="9209466" y="3094423"/>
            <a:ext cx="1433529"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Allocate B on</a:t>
            </a:r>
            <a:br>
              <a:rPr lang="en-US" dirty="0">
                <a:solidFill>
                  <a:schemeClr val="bg1"/>
                </a:solidFill>
              </a:rPr>
            </a:br>
            <a:r>
              <a:rPr lang="en-US" dirty="0">
                <a:solidFill>
                  <a:schemeClr val="bg1"/>
                </a:solidFill>
              </a:rPr>
              <a:t>device</a:t>
            </a:r>
          </a:p>
        </p:txBody>
      </p:sp>
      <p:sp>
        <p:nvSpPr>
          <p:cNvPr id="23" name="Rectangle 22">
            <a:extLst>
              <a:ext uri="{FF2B5EF4-FFF2-40B4-BE49-F238E27FC236}">
                <a16:creationId xmlns:a16="http://schemas.microsoft.com/office/drawing/2014/main" id="{F33EDA5C-3CAE-4540-950F-AEA2C463119B}"/>
              </a:ext>
            </a:extLst>
          </p:cNvPr>
          <p:cNvSpPr/>
          <p:nvPr/>
        </p:nvSpPr>
        <p:spPr>
          <a:xfrm>
            <a:off x="6376790" y="4863130"/>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C60BF4E-2DDC-44ED-B39E-EE0BB78F6ED1}"/>
              </a:ext>
            </a:extLst>
          </p:cNvPr>
          <p:cNvSpPr/>
          <p:nvPr/>
        </p:nvSpPr>
        <p:spPr>
          <a:xfrm>
            <a:off x="5654332" y="2134156"/>
            <a:ext cx="1026760"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1FA48337-E8EB-497A-82AF-3C43B9992730}"/>
              </a:ext>
            </a:extLst>
          </p:cNvPr>
          <p:cNvSpPr txBox="1"/>
          <p:nvPr/>
        </p:nvSpPr>
        <p:spPr>
          <a:xfrm>
            <a:off x="9231447" y="2969773"/>
            <a:ext cx="1385903"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Copy B from</a:t>
            </a:r>
            <a:br>
              <a:rPr lang="en-US" dirty="0">
                <a:solidFill>
                  <a:schemeClr val="bg1"/>
                </a:solidFill>
              </a:rPr>
            </a:br>
            <a:r>
              <a:rPr lang="en-US" dirty="0">
                <a:solidFill>
                  <a:schemeClr val="bg1"/>
                </a:solidFill>
              </a:rPr>
              <a:t>CPU to device</a:t>
            </a:r>
          </a:p>
        </p:txBody>
      </p:sp>
      <p:sp>
        <p:nvSpPr>
          <p:cNvPr id="26" name="TextBox 25">
            <a:extLst>
              <a:ext uri="{FF2B5EF4-FFF2-40B4-BE49-F238E27FC236}">
                <a16:creationId xmlns:a16="http://schemas.microsoft.com/office/drawing/2014/main" id="{F38CF990-CB0C-475A-8FC2-36773F7010B4}"/>
              </a:ext>
            </a:extLst>
          </p:cNvPr>
          <p:cNvSpPr txBox="1"/>
          <p:nvPr/>
        </p:nvSpPr>
        <p:spPr>
          <a:xfrm>
            <a:off x="6503235" y="4900378"/>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27" name="TextBox 26">
            <a:extLst>
              <a:ext uri="{FF2B5EF4-FFF2-40B4-BE49-F238E27FC236}">
                <a16:creationId xmlns:a16="http://schemas.microsoft.com/office/drawing/2014/main" id="{C235065D-D947-461B-B534-EC5FAAF8A4D8}"/>
              </a:ext>
            </a:extLst>
          </p:cNvPr>
          <p:cNvSpPr txBox="1"/>
          <p:nvPr/>
        </p:nvSpPr>
        <p:spPr>
          <a:xfrm>
            <a:off x="9203978" y="3094423"/>
            <a:ext cx="1445435"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Allocate C on</a:t>
            </a:r>
            <a:br>
              <a:rPr lang="en-US" dirty="0">
                <a:solidFill>
                  <a:schemeClr val="bg1"/>
                </a:solidFill>
              </a:rPr>
            </a:br>
            <a:r>
              <a:rPr lang="en-US" dirty="0">
                <a:solidFill>
                  <a:schemeClr val="bg1"/>
                </a:solidFill>
              </a:rPr>
              <a:t>device</a:t>
            </a:r>
          </a:p>
        </p:txBody>
      </p:sp>
      <p:sp>
        <p:nvSpPr>
          <p:cNvPr id="28" name="Rectangle 27">
            <a:extLst>
              <a:ext uri="{FF2B5EF4-FFF2-40B4-BE49-F238E27FC236}">
                <a16:creationId xmlns:a16="http://schemas.microsoft.com/office/drawing/2014/main" id="{6BAE96AA-E5CE-4BDC-9A94-74FF81E3F735}"/>
              </a:ext>
            </a:extLst>
          </p:cNvPr>
          <p:cNvSpPr/>
          <p:nvPr/>
        </p:nvSpPr>
        <p:spPr>
          <a:xfrm>
            <a:off x="7481196" y="4863130"/>
            <a:ext cx="1104406" cy="1104406"/>
          </a:xfrm>
          <a:prstGeom prst="rect">
            <a:avLst/>
          </a:prstGeom>
          <a:solidFill>
            <a:schemeClr val="accent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9DEB163-90C9-4237-B012-0402D8BBB30B}"/>
              </a:ext>
            </a:extLst>
          </p:cNvPr>
          <p:cNvSpPr/>
          <p:nvPr/>
        </p:nvSpPr>
        <p:spPr>
          <a:xfrm>
            <a:off x="6731850" y="2134156"/>
            <a:ext cx="2037429" cy="36073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CB6A5BD3-1BC6-42FC-8C28-23C3A94842DB}"/>
              </a:ext>
            </a:extLst>
          </p:cNvPr>
          <p:cNvSpPr txBox="1"/>
          <p:nvPr/>
        </p:nvSpPr>
        <p:spPr>
          <a:xfrm>
            <a:off x="9083105" y="3094423"/>
            <a:ext cx="1707376"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Execute loop on</a:t>
            </a:r>
            <a:br>
              <a:rPr lang="en-US" dirty="0">
                <a:solidFill>
                  <a:schemeClr val="bg1"/>
                </a:solidFill>
              </a:rPr>
            </a:br>
            <a:r>
              <a:rPr lang="en-US" dirty="0">
                <a:solidFill>
                  <a:schemeClr val="bg1"/>
                </a:solidFill>
              </a:rPr>
              <a:t>device</a:t>
            </a:r>
          </a:p>
        </p:txBody>
      </p:sp>
      <p:sp>
        <p:nvSpPr>
          <p:cNvPr id="31" name="Rectangle 30">
            <a:extLst>
              <a:ext uri="{FF2B5EF4-FFF2-40B4-BE49-F238E27FC236}">
                <a16:creationId xmlns:a16="http://schemas.microsoft.com/office/drawing/2014/main" id="{E798829B-400D-433A-9169-D5DAC9BA5797}"/>
              </a:ext>
            </a:extLst>
          </p:cNvPr>
          <p:cNvSpPr/>
          <p:nvPr/>
        </p:nvSpPr>
        <p:spPr>
          <a:xfrm>
            <a:off x="667405" y="2712266"/>
            <a:ext cx="3927056" cy="11367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CCBF228F-0C96-4A77-8C42-5A6146A52CCB}"/>
              </a:ext>
            </a:extLst>
          </p:cNvPr>
          <p:cNvSpPr txBox="1"/>
          <p:nvPr/>
        </p:nvSpPr>
        <p:spPr>
          <a:xfrm>
            <a:off x="7557455" y="4909522"/>
            <a:ext cx="110799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35" name="TextBox 34">
            <a:extLst>
              <a:ext uri="{FF2B5EF4-FFF2-40B4-BE49-F238E27FC236}">
                <a16:creationId xmlns:a16="http://schemas.microsoft.com/office/drawing/2014/main" id="{7FC36974-DB19-4357-B439-9EEF43EA1213}"/>
              </a:ext>
            </a:extLst>
          </p:cNvPr>
          <p:cNvSpPr txBox="1"/>
          <p:nvPr/>
        </p:nvSpPr>
        <p:spPr>
          <a:xfrm>
            <a:off x="9236949" y="2969773"/>
            <a:ext cx="1373997"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Copy C from</a:t>
            </a:r>
            <a:br>
              <a:rPr lang="en-US" dirty="0">
                <a:solidFill>
                  <a:schemeClr val="bg1"/>
                </a:solidFill>
              </a:rPr>
            </a:br>
            <a:r>
              <a:rPr lang="en-US" dirty="0">
                <a:solidFill>
                  <a:schemeClr val="bg1"/>
                </a:solidFill>
              </a:rPr>
              <a:t>device to CPU</a:t>
            </a:r>
          </a:p>
        </p:txBody>
      </p:sp>
      <p:sp>
        <p:nvSpPr>
          <p:cNvPr id="36" name="TextBox 35">
            <a:extLst>
              <a:ext uri="{FF2B5EF4-FFF2-40B4-BE49-F238E27FC236}">
                <a16:creationId xmlns:a16="http://schemas.microsoft.com/office/drawing/2014/main" id="{2EA4EE23-1F5A-486E-BCCA-293FAFE03C79}"/>
              </a:ext>
            </a:extLst>
          </p:cNvPr>
          <p:cNvSpPr txBox="1"/>
          <p:nvPr/>
        </p:nvSpPr>
        <p:spPr>
          <a:xfrm>
            <a:off x="3860849" y="4913765"/>
            <a:ext cx="110799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37" name="TextBox 36">
            <a:extLst>
              <a:ext uri="{FF2B5EF4-FFF2-40B4-BE49-F238E27FC236}">
                <a16:creationId xmlns:a16="http://schemas.microsoft.com/office/drawing/2014/main" id="{25B6A01B-C52B-4E31-AB34-342C54BCAF7C}"/>
              </a:ext>
            </a:extLst>
          </p:cNvPr>
          <p:cNvSpPr txBox="1"/>
          <p:nvPr/>
        </p:nvSpPr>
        <p:spPr>
          <a:xfrm>
            <a:off x="9000694" y="3094423"/>
            <a:ext cx="1885971"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Deallocate C from</a:t>
            </a:r>
          </a:p>
          <a:p>
            <a:pPr algn="ctr">
              <a:lnSpc>
                <a:spcPct val="90000"/>
              </a:lnSpc>
            </a:pPr>
            <a:r>
              <a:rPr lang="en-US" dirty="0">
                <a:solidFill>
                  <a:schemeClr val="bg1"/>
                </a:solidFill>
              </a:rPr>
              <a:t>device</a:t>
            </a:r>
          </a:p>
        </p:txBody>
      </p:sp>
      <p:sp>
        <p:nvSpPr>
          <p:cNvPr id="3" name="Rectangle 2">
            <a:extLst>
              <a:ext uri="{FF2B5EF4-FFF2-40B4-BE49-F238E27FC236}">
                <a16:creationId xmlns:a16="http://schemas.microsoft.com/office/drawing/2014/main" id="{FEF33F01-3FC0-4CED-8659-D1452F51637C}"/>
              </a:ext>
            </a:extLst>
          </p:cNvPr>
          <p:cNvSpPr/>
          <p:nvPr/>
        </p:nvSpPr>
        <p:spPr>
          <a:xfrm>
            <a:off x="3524475" y="4059302"/>
            <a:ext cx="2152281" cy="33353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5452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animEffect transition="in" filter="fade">
                                      <p:cBhvr>
                                        <p:cTn id="9" dur="500"/>
                                        <p:tgtEl>
                                          <p:spTgt spid="18"/>
                                        </p:tgtEl>
                                      </p:cBhvr>
                                    </p:animEffect>
                                  </p:childTnLst>
                                </p:cTn>
                              </p:par>
                              <p:par>
                                <p:cTn id="10" presetID="1" presetClass="entr"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grpId="1" nodeType="clickEffect">
                                  <p:stCondLst>
                                    <p:cond delay="0"/>
                                  </p:stCondLst>
                                  <p:childTnLst>
                                    <p:set>
                                      <p:cBhvr>
                                        <p:cTn id="15" dur="1" fill="hold">
                                          <p:stCondLst>
                                            <p:cond delay="0"/>
                                          </p:stCondLst>
                                        </p:cTn>
                                        <p:tgtEl>
                                          <p:spTgt spid="17"/>
                                        </p:tgtEl>
                                        <p:attrNameLst>
                                          <p:attrName>style.visibility</p:attrName>
                                        </p:attrNameLst>
                                      </p:cBhvr>
                                      <p:to>
                                        <p:strVal val="hidden"/>
                                      </p:to>
                                    </p:set>
                                  </p:childTnLst>
                                </p:cTn>
                              </p:par>
                              <p:par>
                                <p:cTn id="16" presetID="1" presetClass="entr" presetSubtype="0"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childTnLst>
                                </p:cTn>
                              </p:par>
                              <p:par>
                                <p:cTn id="18" presetID="10"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20"/>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9"/>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 presetClass="entr" presetSubtype="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xit" presetSubtype="0" fill="hold" grpId="1" nodeType="clickEffect">
                                  <p:stCondLst>
                                    <p:cond delay="0"/>
                                  </p:stCondLst>
                                  <p:childTnLst>
                                    <p:set>
                                      <p:cBhvr>
                                        <p:cTn id="37" dur="1" fill="hold">
                                          <p:stCondLst>
                                            <p:cond delay="0"/>
                                          </p:stCondLst>
                                        </p:cTn>
                                        <p:tgtEl>
                                          <p:spTgt spid="22"/>
                                        </p:tgtEl>
                                        <p:attrNameLst>
                                          <p:attrName>style.visibility</p:attrName>
                                        </p:attrNameLst>
                                      </p:cBhvr>
                                      <p:to>
                                        <p:strVal val="hidden"/>
                                      </p:to>
                                    </p:set>
                                  </p:childTnLst>
                                </p:cTn>
                              </p:par>
                              <p:par>
                                <p:cTn id="38" presetID="1" presetClass="entr" presetSubtype="0" fill="hold" grpId="0" nodeType="withEffect">
                                  <p:stCondLst>
                                    <p:cond delay="0"/>
                                  </p:stCondLst>
                                  <p:childTnLst>
                                    <p:set>
                                      <p:cBhvr>
                                        <p:cTn id="39" dur="1" fill="hold">
                                          <p:stCondLst>
                                            <p:cond delay="0"/>
                                          </p:stCondLst>
                                        </p:cTn>
                                        <p:tgtEl>
                                          <p:spTgt spid="25"/>
                                        </p:tgtEl>
                                        <p:attrNameLst>
                                          <p:attrName>style.visibility</p:attrName>
                                        </p:attrNameLst>
                                      </p:cBhvr>
                                      <p:to>
                                        <p:strVal val="visible"/>
                                      </p:to>
                                    </p:set>
                                  </p:childTnLst>
                                </p:cTn>
                              </p:par>
                              <p:par>
                                <p:cTn id="40" presetID="10" presetClass="entr" presetSubtype="0"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500"/>
                                        <p:tgtEl>
                                          <p:spTgt spid="26"/>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25"/>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24"/>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par>
                                <p:cTn id="51" presetID="10" presetClass="entr" presetSubtype="0" fill="hold" grpId="0" nodeType="with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fade">
                                      <p:cBhvr>
                                        <p:cTn id="53" dur="500"/>
                                        <p:tgtEl>
                                          <p:spTgt spid="28"/>
                                        </p:tgtEl>
                                      </p:cBhvr>
                                    </p:animEffect>
                                  </p:childTnLst>
                                </p:cTn>
                              </p:par>
                              <p:par>
                                <p:cTn id="54" presetID="1" presetClass="entr" presetSubtype="0" fill="hold" grpId="0" nodeType="withEffect">
                                  <p:stCondLst>
                                    <p:cond delay="0"/>
                                  </p:stCondLst>
                                  <p:childTnLst>
                                    <p:set>
                                      <p:cBhvr>
                                        <p:cTn id="55" dur="1" fill="hold">
                                          <p:stCondLst>
                                            <p:cond delay="0"/>
                                          </p:stCondLst>
                                        </p:cTn>
                                        <p:tgtEl>
                                          <p:spTgt spid="29"/>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grpId="1" nodeType="clickEffect">
                                  <p:stCondLst>
                                    <p:cond delay="0"/>
                                  </p:stCondLst>
                                  <p:childTnLst>
                                    <p:set>
                                      <p:cBhvr>
                                        <p:cTn id="59" dur="1" fill="hold">
                                          <p:stCondLst>
                                            <p:cond delay="0"/>
                                          </p:stCondLst>
                                        </p:cTn>
                                        <p:tgtEl>
                                          <p:spTgt spid="27"/>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29"/>
                                        </p:tgtEl>
                                        <p:attrNameLst>
                                          <p:attrName>style.visibility</p:attrName>
                                        </p:attrNameLst>
                                      </p:cBhvr>
                                      <p:to>
                                        <p:strVal val="hidden"/>
                                      </p:to>
                                    </p:set>
                                  </p:childTnLst>
                                </p:cTn>
                              </p:par>
                              <p:par>
                                <p:cTn id="62" presetID="1" presetClass="entr" presetSubtype="0" fill="hold" grpId="0" nodeType="withEffect">
                                  <p:stCondLst>
                                    <p:cond delay="0"/>
                                  </p:stCondLst>
                                  <p:childTnLst>
                                    <p:set>
                                      <p:cBhvr>
                                        <p:cTn id="63" dur="1" fill="hold">
                                          <p:stCondLst>
                                            <p:cond delay="0"/>
                                          </p:stCondLst>
                                        </p:cTn>
                                        <p:tgtEl>
                                          <p:spTgt spid="30"/>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31"/>
                                        </p:tgtEl>
                                        <p:attrNameLst>
                                          <p:attrName>style.visibility</p:attrName>
                                        </p:attrNameLst>
                                      </p:cBhvr>
                                      <p:to>
                                        <p:strVal val="visible"/>
                                      </p:to>
                                    </p:set>
                                  </p:childTnLst>
                                </p:cTn>
                              </p:par>
                              <p:par>
                                <p:cTn id="66" presetID="10" presetClass="entr" presetSubtype="0" fill="hold" grpId="0" nodeType="withEffect">
                                  <p:stCondLst>
                                    <p:cond delay="0"/>
                                  </p:stCondLst>
                                  <p:childTnLst>
                                    <p:set>
                                      <p:cBhvr>
                                        <p:cTn id="67" dur="1" fill="hold">
                                          <p:stCondLst>
                                            <p:cond delay="0"/>
                                          </p:stCondLst>
                                        </p:cTn>
                                        <p:tgtEl>
                                          <p:spTgt spid="32"/>
                                        </p:tgtEl>
                                        <p:attrNameLst>
                                          <p:attrName>style.visibility</p:attrName>
                                        </p:attrNameLst>
                                      </p:cBhvr>
                                      <p:to>
                                        <p:strVal val="visible"/>
                                      </p:to>
                                    </p:set>
                                    <p:animEffect transition="in" filter="fade">
                                      <p:cBhvr>
                                        <p:cTn id="68" dur="500"/>
                                        <p:tgtEl>
                                          <p:spTgt spid="32"/>
                                        </p:tgtEl>
                                      </p:cBhvr>
                                    </p:animEffec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30"/>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31"/>
                                        </p:tgtEl>
                                        <p:attrNameLst>
                                          <p:attrName>style.visibility</p:attrName>
                                        </p:attrNameLst>
                                      </p:cBhvr>
                                      <p:to>
                                        <p:strVal val="hidden"/>
                                      </p:to>
                                    </p:set>
                                  </p:childTnLst>
                                </p:cTn>
                              </p:par>
                              <p:par>
                                <p:cTn id="75" presetID="1" presetClass="entr" presetSubtype="0" fill="hold" grpId="0" nodeType="withEffect">
                                  <p:stCondLst>
                                    <p:cond delay="0"/>
                                  </p:stCondLst>
                                  <p:childTnLst>
                                    <p:set>
                                      <p:cBhvr>
                                        <p:cTn id="76" dur="1" fill="hold">
                                          <p:stCondLst>
                                            <p:cond delay="0"/>
                                          </p:stCondLst>
                                        </p:cTn>
                                        <p:tgtEl>
                                          <p:spTgt spid="3"/>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35"/>
                                        </p:tgtEl>
                                        <p:attrNameLst>
                                          <p:attrName>style.visibility</p:attrName>
                                        </p:attrNameLst>
                                      </p:cBhvr>
                                      <p:to>
                                        <p:strVal val="visible"/>
                                      </p:to>
                                    </p:set>
                                  </p:childTnLst>
                                </p:cTn>
                              </p:par>
                              <p:par>
                                <p:cTn id="79" presetID="1" presetClass="exit" presetSubtype="0" fill="hold" grpId="0" nodeType="withEffect">
                                  <p:stCondLst>
                                    <p:cond delay="0"/>
                                  </p:stCondLst>
                                  <p:childTnLst>
                                    <p:set>
                                      <p:cBhvr>
                                        <p:cTn id="80" dur="1" fill="hold">
                                          <p:stCondLst>
                                            <p:cond delay="0"/>
                                          </p:stCondLst>
                                        </p:cTn>
                                        <p:tgtEl>
                                          <p:spTgt spid="16"/>
                                        </p:tgtEl>
                                        <p:attrNameLst>
                                          <p:attrName>style.visibility</p:attrName>
                                        </p:attrNameLst>
                                      </p:cBhvr>
                                      <p:to>
                                        <p:strVal val="hidden"/>
                                      </p:to>
                                    </p:set>
                                  </p:childTnLst>
                                </p:cTn>
                              </p:par>
                              <p:par>
                                <p:cTn id="81" presetID="10" presetClass="entr" presetSubtype="0" fill="hold" grpId="0" nodeType="withEffect">
                                  <p:stCondLst>
                                    <p:cond delay="0"/>
                                  </p:stCondLst>
                                  <p:childTnLst>
                                    <p:set>
                                      <p:cBhvr>
                                        <p:cTn id="82" dur="1" fill="hold">
                                          <p:stCondLst>
                                            <p:cond delay="0"/>
                                          </p:stCondLst>
                                        </p:cTn>
                                        <p:tgtEl>
                                          <p:spTgt spid="36"/>
                                        </p:tgtEl>
                                        <p:attrNameLst>
                                          <p:attrName>style.visibility</p:attrName>
                                        </p:attrNameLst>
                                      </p:cBhvr>
                                      <p:to>
                                        <p:strVal val="visible"/>
                                      </p:to>
                                    </p:set>
                                    <p:animEffect transition="in" filter="fade">
                                      <p:cBhvr>
                                        <p:cTn id="83" dur="500"/>
                                        <p:tgtEl>
                                          <p:spTgt spid="36"/>
                                        </p:tgtEl>
                                      </p:cBhvr>
                                    </p:animEffect>
                                  </p:childTnLst>
                                </p:cTn>
                              </p:par>
                            </p:childTnLst>
                          </p:cTn>
                        </p:par>
                      </p:childTnLst>
                    </p:cTn>
                  </p:par>
                  <p:par>
                    <p:cTn id="84" fill="hold">
                      <p:stCondLst>
                        <p:cond delay="indefinite"/>
                      </p:stCondLst>
                      <p:childTnLst>
                        <p:par>
                          <p:cTn id="85" fill="hold">
                            <p:stCondLst>
                              <p:cond delay="0"/>
                            </p:stCondLst>
                            <p:childTnLst>
                              <p:par>
                                <p:cTn id="86" presetID="1" presetClass="exit" presetSubtype="0" fill="hold" grpId="1" nodeType="clickEffect">
                                  <p:stCondLst>
                                    <p:cond delay="0"/>
                                  </p:stCondLst>
                                  <p:childTnLst>
                                    <p:set>
                                      <p:cBhvr>
                                        <p:cTn id="87" dur="1" fill="hold">
                                          <p:stCondLst>
                                            <p:cond delay="0"/>
                                          </p:stCondLst>
                                        </p:cTn>
                                        <p:tgtEl>
                                          <p:spTgt spid="35"/>
                                        </p:tgtEl>
                                        <p:attrNameLst>
                                          <p:attrName>style.visibility</p:attrName>
                                        </p:attrNameLst>
                                      </p:cBhvr>
                                      <p:to>
                                        <p:strVal val="hidden"/>
                                      </p:to>
                                    </p:set>
                                  </p:childTnLst>
                                </p:cTn>
                              </p:par>
                              <p:par>
                                <p:cTn id="88" presetID="1" presetClass="entr" presetSubtype="0" fill="hold" grpId="0" nodeType="withEffect">
                                  <p:stCondLst>
                                    <p:cond delay="0"/>
                                  </p:stCondLst>
                                  <p:childTnLst>
                                    <p:set>
                                      <p:cBhvr>
                                        <p:cTn id="89" dur="1" fill="hold">
                                          <p:stCondLst>
                                            <p:cond delay="0"/>
                                          </p:stCondLst>
                                        </p:cTn>
                                        <p:tgtEl>
                                          <p:spTgt spid="37"/>
                                        </p:tgtEl>
                                        <p:attrNameLst>
                                          <p:attrName>style.visibility</p:attrName>
                                        </p:attrNameLst>
                                      </p:cBhvr>
                                      <p:to>
                                        <p:strVal val="visible"/>
                                      </p:to>
                                    </p:set>
                                  </p:childTnLst>
                                </p:cTn>
                              </p:par>
                              <p:par>
                                <p:cTn id="90" presetID="10" presetClass="exit" presetSubtype="0" fill="hold" grpId="1" nodeType="withEffect">
                                  <p:stCondLst>
                                    <p:cond delay="0"/>
                                  </p:stCondLst>
                                  <p:childTnLst>
                                    <p:animEffect transition="out" filter="fade">
                                      <p:cBhvr>
                                        <p:cTn id="91" dur="500"/>
                                        <p:tgtEl>
                                          <p:spTgt spid="32"/>
                                        </p:tgtEl>
                                      </p:cBhvr>
                                    </p:animEffect>
                                    <p:set>
                                      <p:cBhvr>
                                        <p:cTn id="92" dur="1" fill="hold">
                                          <p:stCondLst>
                                            <p:cond delay="499"/>
                                          </p:stCondLst>
                                        </p:cTn>
                                        <p:tgtEl>
                                          <p:spTgt spid="32"/>
                                        </p:tgtEl>
                                        <p:attrNameLst>
                                          <p:attrName>style.visibility</p:attrName>
                                        </p:attrNameLst>
                                      </p:cBhvr>
                                      <p:to>
                                        <p:strVal val="hidden"/>
                                      </p:to>
                                    </p:set>
                                  </p:childTnLst>
                                </p:cTn>
                              </p:par>
                              <p:par>
                                <p:cTn id="93" presetID="10" presetClass="exit" presetSubtype="0" fill="hold" grpId="1" nodeType="withEffect">
                                  <p:stCondLst>
                                    <p:cond delay="0"/>
                                  </p:stCondLst>
                                  <p:childTnLst>
                                    <p:animEffect transition="out" filter="fade">
                                      <p:cBhvr>
                                        <p:cTn id="94" dur="500"/>
                                        <p:tgtEl>
                                          <p:spTgt spid="28"/>
                                        </p:tgtEl>
                                      </p:cBhvr>
                                    </p:animEffect>
                                    <p:set>
                                      <p:cBhvr>
                                        <p:cTn id="95" dur="1" fill="hold">
                                          <p:stCondLst>
                                            <p:cond delay="499"/>
                                          </p:stCondLst>
                                        </p:cTn>
                                        <p:tgtEl>
                                          <p:spTgt spid="28"/>
                                        </p:tgtEl>
                                        <p:attrNameLst>
                                          <p:attrName>style.visibility</p:attrName>
                                        </p:attrNameLst>
                                      </p:cBhvr>
                                      <p:to>
                                        <p:strVal val="hidden"/>
                                      </p:to>
                                    </p:set>
                                  </p:childTnLst>
                                </p:cTn>
                              </p:par>
                            </p:childTnLst>
                          </p:cTn>
                        </p:par>
                      </p:childTnLst>
                    </p:cTn>
                  </p:par>
                  <p:par>
                    <p:cTn id="96" fill="hold">
                      <p:stCondLst>
                        <p:cond delay="indefinite"/>
                      </p:stCondLst>
                      <p:childTnLst>
                        <p:par>
                          <p:cTn id="97" fill="hold">
                            <p:stCondLst>
                              <p:cond delay="0"/>
                            </p:stCondLst>
                            <p:childTnLst>
                              <p:par>
                                <p:cTn id="98" presetID="1" presetClass="exit" presetSubtype="0" fill="hold" grpId="1" nodeType="clickEffect">
                                  <p:stCondLst>
                                    <p:cond delay="0"/>
                                  </p:stCondLst>
                                  <p:childTnLst>
                                    <p:set>
                                      <p:cBhvr>
                                        <p:cTn id="99" dur="1" fill="hold">
                                          <p:stCondLst>
                                            <p:cond delay="0"/>
                                          </p:stCondLst>
                                        </p:cTn>
                                        <p:tgtEl>
                                          <p:spTgt spid="37"/>
                                        </p:tgtEl>
                                        <p:attrNameLst>
                                          <p:attrName>style.visibility</p:attrName>
                                        </p:attrNameLst>
                                      </p:cBhvr>
                                      <p:to>
                                        <p:strVal val="hidden"/>
                                      </p:to>
                                    </p:set>
                                  </p:childTnLst>
                                </p:cTn>
                              </p:par>
                              <p:par>
                                <p:cTn id="100" presetID="1" presetClass="exit" presetSubtype="0" fill="hold" grpId="1" nodeType="withEffect">
                                  <p:stCondLst>
                                    <p:cond delay="0"/>
                                  </p:stCondLst>
                                  <p:childTnLst>
                                    <p:set>
                                      <p:cBhvr>
                                        <p:cTn id="101"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7" grpId="1"/>
      <p:bldP spid="18" grpId="0" animBg="1"/>
      <p:bldP spid="19" grpId="0" animBg="1"/>
      <p:bldP spid="19" grpId="1" animBg="1"/>
      <p:bldP spid="20" grpId="0"/>
      <p:bldP spid="20" grpId="1"/>
      <p:bldP spid="21" grpId="0"/>
      <p:bldP spid="22" grpId="0"/>
      <p:bldP spid="22" grpId="1"/>
      <p:bldP spid="23" grpId="0" animBg="1"/>
      <p:bldP spid="24" grpId="0" animBg="1"/>
      <p:bldP spid="24" grpId="1" animBg="1"/>
      <p:bldP spid="25" grpId="0"/>
      <p:bldP spid="25" grpId="1"/>
      <p:bldP spid="26" grpId="0"/>
      <p:bldP spid="27" grpId="0"/>
      <p:bldP spid="27" grpId="1"/>
      <p:bldP spid="28" grpId="0" animBg="1"/>
      <p:bldP spid="28" grpId="1" animBg="1"/>
      <p:bldP spid="29" grpId="0" animBg="1"/>
      <p:bldP spid="29" grpId="1" animBg="1"/>
      <p:bldP spid="30" grpId="0"/>
      <p:bldP spid="30" grpId="1"/>
      <p:bldP spid="31" grpId="0" animBg="1"/>
      <p:bldP spid="31" grpId="1" animBg="1"/>
      <p:bldP spid="32" grpId="0"/>
      <p:bldP spid="32" grpId="1"/>
      <p:bldP spid="35" grpId="0"/>
      <p:bldP spid="35" grpId="1"/>
      <p:bldP spid="36" grpId="0"/>
      <p:bldP spid="37" grpId="0"/>
      <p:bldP spid="37" grpId="1"/>
      <p:bldP spid="3" grpId="0" animBg="1"/>
      <p:bldP spid="3"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err="1"/>
              <a:t>unStructured</a:t>
            </a:r>
            <a:r>
              <a:rPr lang="en-US" dirty="0"/>
              <a:t> data Directives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Basic Example – proper memory deallocation</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2" y="2113228"/>
            <a:ext cx="8481936" cy="2308324"/>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dirty="0">
                <a:solidFill>
                  <a:srgbClr val="8E4000"/>
                </a:solidFill>
                <a:latin typeface="Consolas" panose="020B0609020204030204" pitchFamily="49" charset="0"/>
                <a:cs typeface="Courier New" panose="02070309020205020404" pitchFamily="49" charset="0"/>
              </a:rPr>
              <a:t>#pragma acc enter data copyin(a[0:N],b[0:N]) create(c[0:N])</a:t>
            </a:r>
          </a:p>
          <a:p>
            <a:pPr>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8E4000"/>
                </a:solidFill>
                <a:latin typeface="Consolas" panose="020B0609020204030204" pitchFamily="49" charset="0"/>
                <a:cs typeface="Courier New" panose="02070309020205020404" pitchFamily="49" charset="0"/>
              </a:rPr>
              <a:t>	#pragma acc parallel loop</a:t>
            </a:r>
            <a:endParaRPr lang="en-US" sz="2000" dirty="0">
              <a:solidFill>
                <a:srgbClr val="C00000"/>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a:t>
            </a:r>
            <a:r>
              <a:rPr lang="en-US" sz="2000" dirty="0" err="1">
                <a:solidFill>
                  <a:srgbClr val="A64CFF"/>
                </a:solidFill>
                <a:latin typeface="Consolas" panose="020B0609020204030204" pitchFamily="49" charset="0"/>
                <a:cs typeface="Courier New" panose="02070309020205020404" pitchFamily="49" charset="0"/>
              </a:rPr>
              <a:t>int</a:t>
            </a:r>
            <a:r>
              <a:rPr lang="en-US" sz="2000" dirty="0">
                <a:solidFill>
                  <a:schemeClr val="bg1"/>
                </a:solidFill>
                <a:latin typeface="Consolas" panose="020B0609020204030204" pitchFamily="49" charset="0"/>
                <a:cs typeface="Courier New" panose="02070309020205020404" pitchFamily="49" charset="0"/>
              </a:rPr>
              <a:t> i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i &lt; N; i</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c[i] = a[i] </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8E4000"/>
                </a:solidFill>
                <a:latin typeface="Consolas" panose="020B0609020204030204" pitchFamily="49" charset="0"/>
                <a:cs typeface="Courier New" panose="02070309020205020404" pitchFamily="49" charset="0"/>
              </a:rPr>
              <a:t>#pragma acc exit data copyout(c[0:N]) delete(</a:t>
            </a:r>
            <a:r>
              <a:rPr lang="en-US" sz="2000" dirty="0" err="1">
                <a:solidFill>
                  <a:srgbClr val="8E4000"/>
                </a:solidFill>
                <a:latin typeface="Consolas" panose="020B0609020204030204" pitchFamily="49" charset="0"/>
                <a:cs typeface="Courier New" panose="02070309020205020404" pitchFamily="49" charset="0"/>
              </a:rPr>
              <a:t>a,b</a:t>
            </a:r>
            <a:r>
              <a:rPr lang="en-US" sz="2000" dirty="0">
                <a:solidFill>
                  <a:srgbClr val="8E4000"/>
                </a:solidFill>
                <a:latin typeface="Consolas" panose="020B0609020204030204" pitchFamily="49" charset="0"/>
                <a:cs typeface="Courier New" panose="02070309020205020404" pitchFamily="49" charset="0"/>
              </a:rPr>
              <a:t>)</a:t>
            </a:r>
            <a:endParaRPr lang="en-US" sz="2000" dirty="0">
              <a:solidFill>
                <a:schemeClr val="bg1"/>
              </a:solidFill>
              <a:latin typeface="Consolas" panose="020B0609020204030204" pitchFamily="49" charset="0"/>
              <a:cs typeface="Courier New" panose="02070309020205020404" pitchFamily="49" charset="0"/>
            </a:endParaRPr>
          </a:p>
        </p:txBody>
      </p:sp>
      <p:sp>
        <p:nvSpPr>
          <p:cNvPr id="6" name="Rectangle 5">
            <a:extLst>
              <a:ext uri="{FF2B5EF4-FFF2-40B4-BE49-F238E27FC236}">
                <a16:creationId xmlns:a16="http://schemas.microsoft.com/office/drawing/2014/main" id="{B4EDED78-509B-494A-AD55-D1DAAE524518}"/>
              </a:ext>
            </a:extLst>
          </p:cNvPr>
          <p:cNvSpPr/>
          <p:nvPr/>
        </p:nvSpPr>
        <p:spPr>
          <a:xfrm>
            <a:off x="9000959" y="2251727"/>
            <a:ext cx="1885373" cy="2031325"/>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673FC9C-CAAC-473B-BA2F-4DC2C215AF29}"/>
              </a:ext>
            </a:extLst>
          </p:cNvPr>
          <p:cNvSpPr/>
          <p:nvPr/>
        </p:nvSpPr>
        <p:spPr>
          <a:xfrm>
            <a:off x="9000959" y="2251727"/>
            <a:ext cx="1885373" cy="586476"/>
          </a:xfrm>
          <a:prstGeom prst="rect">
            <a:avLst/>
          </a:prstGeom>
          <a:solidFill>
            <a:schemeClr val="tx2"/>
          </a:solid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Action</a:t>
            </a:r>
          </a:p>
        </p:txBody>
      </p:sp>
      <p:sp>
        <p:nvSpPr>
          <p:cNvPr id="16" name="Rectangle 15">
            <a:extLst>
              <a:ext uri="{FF2B5EF4-FFF2-40B4-BE49-F238E27FC236}">
                <a16:creationId xmlns:a16="http://schemas.microsoft.com/office/drawing/2014/main" id="{2647E7EC-3928-4D75-861D-E7E71A52AAD7}"/>
              </a:ext>
            </a:extLst>
          </p:cNvPr>
          <p:cNvSpPr/>
          <p:nvPr/>
        </p:nvSpPr>
        <p:spPr>
          <a:xfrm>
            <a:off x="1526527" y="4858228"/>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17" name="Rectangle 16">
            <a:extLst>
              <a:ext uri="{FF2B5EF4-FFF2-40B4-BE49-F238E27FC236}">
                <a16:creationId xmlns:a16="http://schemas.microsoft.com/office/drawing/2014/main" id="{8F2AF095-C639-477D-BD1A-1AA6D1D0BB4A}"/>
              </a:ext>
            </a:extLst>
          </p:cNvPr>
          <p:cNvSpPr/>
          <p:nvPr/>
        </p:nvSpPr>
        <p:spPr>
          <a:xfrm>
            <a:off x="2630933" y="4858228"/>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9E29C2A-01BC-45B6-B0C3-CEE8CB9BDF59}"/>
              </a:ext>
            </a:extLst>
          </p:cNvPr>
          <p:cNvSpPr/>
          <p:nvPr/>
        </p:nvSpPr>
        <p:spPr>
          <a:xfrm>
            <a:off x="3735339" y="4858228"/>
            <a:ext cx="1104406" cy="1104406"/>
          </a:xfrm>
          <a:prstGeom prst="rect">
            <a:avLst/>
          </a:prstGeom>
          <a:solidFill>
            <a:schemeClr val="accent4"/>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26BABF72-1262-4FBE-ABC2-8D88087EDE4E}"/>
              </a:ext>
            </a:extLst>
          </p:cNvPr>
          <p:cNvSpPr txBox="1"/>
          <p:nvPr/>
        </p:nvSpPr>
        <p:spPr>
          <a:xfrm>
            <a:off x="2036123" y="4433496"/>
            <a:ext cx="2294026"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CPU MEMORY</a:t>
            </a:r>
          </a:p>
        </p:txBody>
      </p:sp>
      <p:sp>
        <p:nvSpPr>
          <p:cNvPr id="20" name="TextBox 19">
            <a:extLst>
              <a:ext uri="{FF2B5EF4-FFF2-40B4-BE49-F238E27FC236}">
                <a16:creationId xmlns:a16="http://schemas.microsoft.com/office/drawing/2014/main" id="{1B5A04DE-2B3F-4F62-BC57-E236C1EF7367}"/>
              </a:ext>
            </a:extLst>
          </p:cNvPr>
          <p:cNvSpPr txBox="1"/>
          <p:nvPr/>
        </p:nvSpPr>
        <p:spPr>
          <a:xfrm>
            <a:off x="1652972" y="4913766"/>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21" name="TextBox 20">
            <a:extLst>
              <a:ext uri="{FF2B5EF4-FFF2-40B4-BE49-F238E27FC236}">
                <a16:creationId xmlns:a16="http://schemas.microsoft.com/office/drawing/2014/main" id="{E72A0C71-51AA-4464-8131-0AF10BF76DBA}"/>
              </a:ext>
            </a:extLst>
          </p:cNvPr>
          <p:cNvSpPr txBox="1"/>
          <p:nvPr/>
        </p:nvSpPr>
        <p:spPr>
          <a:xfrm>
            <a:off x="2755470" y="491376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22" name="TextBox 21">
            <a:extLst>
              <a:ext uri="{FF2B5EF4-FFF2-40B4-BE49-F238E27FC236}">
                <a16:creationId xmlns:a16="http://schemas.microsoft.com/office/drawing/2014/main" id="{C8F8A5AB-3DE9-42BE-B036-AB420E2E8835}"/>
              </a:ext>
            </a:extLst>
          </p:cNvPr>
          <p:cNvSpPr txBox="1"/>
          <p:nvPr/>
        </p:nvSpPr>
        <p:spPr>
          <a:xfrm>
            <a:off x="3861784" y="4913765"/>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23" name="Rectangle 22">
            <a:extLst>
              <a:ext uri="{FF2B5EF4-FFF2-40B4-BE49-F238E27FC236}">
                <a16:creationId xmlns:a16="http://schemas.microsoft.com/office/drawing/2014/main" id="{163CCA5B-C1E0-4092-84C1-41EEBB79AC46}"/>
              </a:ext>
            </a:extLst>
          </p:cNvPr>
          <p:cNvSpPr/>
          <p:nvPr/>
        </p:nvSpPr>
        <p:spPr>
          <a:xfrm>
            <a:off x="5272384" y="4863130"/>
            <a:ext cx="1104406" cy="1104406"/>
          </a:xfrm>
          <a:prstGeom prst="rect">
            <a:avLst/>
          </a:prstGeom>
          <a:solidFill>
            <a:schemeClr val="tx2"/>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377B1D26-3E49-4E7F-95F0-F6F45A51FB13}"/>
              </a:ext>
            </a:extLst>
          </p:cNvPr>
          <p:cNvSpPr txBox="1"/>
          <p:nvPr/>
        </p:nvSpPr>
        <p:spPr>
          <a:xfrm>
            <a:off x="5398829" y="4878007"/>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A</a:t>
            </a:r>
          </a:p>
        </p:txBody>
      </p:sp>
      <p:sp>
        <p:nvSpPr>
          <p:cNvPr id="25" name="Rectangle 24">
            <a:extLst>
              <a:ext uri="{FF2B5EF4-FFF2-40B4-BE49-F238E27FC236}">
                <a16:creationId xmlns:a16="http://schemas.microsoft.com/office/drawing/2014/main" id="{87C8A291-32F9-4405-95B3-7A496CD206C7}"/>
              </a:ext>
            </a:extLst>
          </p:cNvPr>
          <p:cNvSpPr/>
          <p:nvPr/>
        </p:nvSpPr>
        <p:spPr>
          <a:xfrm>
            <a:off x="6376790" y="4863130"/>
            <a:ext cx="1104406" cy="1104406"/>
          </a:xfrm>
          <a:prstGeom prst="rect">
            <a:avLst/>
          </a:prstGeom>
          <a:solidFill>
            <a:schemeClr val="accent3"/>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F36A3BE-6F4B-42DE-9211-E49F8B98FCAB}"/>
              </a:ext>
            </a:extLst>
          </p:cNvPr>
          <p:cNvSpPr txBox="1"/>
          <p:nvPr/>
        </p:nvSpPr>
        <p:spPr>
          <a:xfrm>
            <a:off x="6503235" y="4900378"/>
            <a:ext cx="85151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B</a:t>
            </a:r>
          </a:p>
        </p:txBody>
      </p:sp>
      <p:sp>
        <p:nvSpPr>
          <p:cNvPr id="27" name="TextBox 26">
            <a:extLst>
              <a:ext uri="{FF2B5EF4-FFF2-40B4-BE49-F238E27FC236}">
                <a16:creationId xmlns:a16="http://schemas.microsoft.com/office/drawing/2014/main" id="{AB605588-7480-4A5F-B4F0-4A6DBC4498F2}"/>
              </a:ext>
            </a:extLst>
          </p:cNvPr>
          <p:cNvSpPr txBox="1"/>
          <p:nvPr/>
        </p:nvSpPr>
        <p:spPr>
          <a:xfrm>
            <a:off x="3860849" y="4913765"/>
            <a:ext cx="1107996"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7200" b="1" dirty="0">
                <a:solidFill>
                  <a:schemeClr val="tx1"/>
                </a:solidFill>
              </a:rPr>
              <a:t>C’</a:t>
            </a:r>
          </a:p>
        </p:txBody>
      </p:sp>
      <p:sp>
        <p:nvSpPr>
          <p:cNvPr id="28" name="TextBox 27">
            <a:extLst>
              <a:ext uri="{FF2B5EF4-FFF2-40B4-BE49-F238E27FC236}">
                <a16:creationId xmlns:a16="http://schemas.microsoft.com/office/drawing/2014/main" id="{A7C3A85C-0C5D-42D0-A433-615C1EC3E4EE}"/>
              </a:ext>
            </a:extLst>
          </p:cNvPr>
          <p:cNvSpPr txBox="1"/>
          <p:nvPr/>
        </p:nvSpPr>
        <p:spPr>
          <a:xfrm>
            <a:off x="5628093" y="4438398"/>
            <a:ext cx="2601801"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device MEMORY</a:t>
            </a:r>
          </a:p>
        </p:txBody>
      </p:sp>
      <p:sp>
        <p:nvSpPr>
          <p:cNvPr id="29" name="TextBox 28">
            <a:extLst>
              <a:ext uri="{FF2B5EF4-FFF2-40B4-BE49-F238E27FC236}">
                <a16:creationId xmlns:a16="http://schemas.microsoft.com/office/drawing/2014/main" id="{A2933C6E-3592-4650-8855-5CC89F134028}"/>
              </a:ext>
            </a:extLst>
          </p:cNvPr>
          <p:cNvSpPr txBox="1"/>
          <p:nvPr/>
        </p:nvSpPr>
        <p:spPr>
          <a:xfrm>
            <a:off x="9000694" y="3094423"/>
            <a:ext cx="1885971"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Deallocate A from</a:t>
            </a:r>
          </a:p>
          <a:p>
            <a:pPr algn="ctr">
              <a:lnSpc>
                <a:spcPct val="90000"/>
              </a:lnSpc>
            </a:pPr>
            <a:r>
              <a:rPr lang="en-US" dirty="0">
                <a:solidFill>
                  <a:schemeClr val="bg1"/>
                </a:solidFill>
              </a:rPr>
              <a:t>device</a:t>
            </a:r>
          </a:p>
        </p:txBody>
      </p:sp>
      <p:sp>
        <p:nvSpPr>
          <p:cNvPr id="30" name="TextBox 29">
            <a:extLst>
              <a:ext uri="{FF2B5EF4-FFF2-40B4-BE49-F238E27FC236}">
                <a16:creationId xmlns:a16="http://schemas.microsoft.com/office/drawing/2014/main" id="{E6E794B4-D681-40CB-8436-9756BF45EC00}"/>
              </a:ext>
            </a:extLst>
          </p:cNvPr>
          <p:cNvSpPr txBox="1"/>
          <p:nvPr/>
        </p:nvSpPr>
        <p:spPr>
          <a:xfrm>
            <a:off x="9000361" y="3094423"/>
            <a:ext cx="1885971"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Deallocate B from</a:t>
            </a:r>
          </a:p>
          <a:p>
            <a:pPr algn="ctr">
              <a:lnSpc>
                <a:spcPct val="90000"/>
              </a:lnSpc>
            </a:pPr>
            <a:r>
              <a:rPr lang="en-US" dirty="0">
                <a:solidFill>
                  <a:schemeClr val="bg1"/>
                </a:solidFill>
              </a:rPr>
              <a:t>device</a:t>
            </a:r>
          </a:p>
        </p:txBody>
      </p:sp>
      <p:sp>
        <p:nvSpPr>
          <p:cNvPr id="3" name="Rectangle 2">
            <a:extLst>
              <a:ext uri="{FF2B5EF4-FFF2-40B4-BE49-F238E27FC236}">
                <a16:creationId xmlns:a16="http://schemas.microsoft.com/office/drawing/2014/main" id="{586DF79D-873B-47DB-990C-4E6BA6227C27}"/>
              </a:ext>
            </a:extLst>
          </p:cNvPr>
          <p:cNvSpPr/>
          <p:nvPr/>
        </p:nvSpPr>
        <p:spPr>
          <a:xfrm>
            <a:off x="5783331" y="4043235"/>
            <a:ext cx="1571420" cy="348748"/>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72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par>
                          <p:cTn id="9" fill="hold">
                            <p:stCondLst>
                              <p:cond delay="0"/>
                            </p:stCondLst>
                            <p:childTnLst>
                              <p:par>
                                <p:cTn id="10" presetID="10" presetClass="exit" presetSubtype="0" fill="hold" grpId="0" nodeType="afterEffect">
                                  <p:stCondLst>
                                    <p:cond delay="500"/>
                                  </p:stCondLst>
                                  <p:childTnLst>
                                    <p:animEffect transition="out" filter="fade">
                                      <p:cBhvr>
                                        <p:cTn id="11" dur="500"/>
                                        <p:tgtEl>
                                          <p:spTgt spid="23"/>
                                        </p:tgtEl>
                                      </p:cBhvr>
                                    </p:animEffect>
                                    <p:set>
                                      <p:cBhvr>
                                        <p:cTn id="12" dur="1" fill="hold">
                                          <p:stCondLst>
                                            <p:cond delay="499"/>
                                          </p:stCondLst>
                                        </p:cTn>
                                        <p:tgtEl>
                                          <p:spTgt spid="23"/>
                                        </p:tgtEl>
                                        <p:attrNameLst>
                                          <p:attrName>style.visibility</p:attrName>
                                        </p:attrNameLst>
                                      </p:cBhvr>
                                      <p:to>
                                        <p:strVal val="hidden"/>
                                      </p:to>
                                    </p:set>
                                  </p:childTnLst>
                                </p:cTn>
                              </p:par>
                              <p:par>
                                <p:cTn id="13" presetID="10" presetClass="exit" presetSubtype="0" fill="hold" grpId="0" nodeType="withEffect">
                                  <p:stCondLst>
                                    <p:cond delay="500"/>
                                  </p:stCondLst>
                                  <p:childTnLst>
                                    <p:animEffect transition="out" filter="fade">
                                      <p:cBhvr>
                                        <p:cTn id="14" dur="500"/>
                                        <p:tgtEl>
                                          <p:spTgt spid="24"/>
                                        </p:tgtEl>
                                      </p:cBhvr>
                                    </p:animEffect>
                                    <p:set>
                                      <p:cBhvr>
                                        <p:cTn id="15" dur="1" fill="hold">
                                          <p:stCondLst>
                                            <p:cond delay="499"/>
                                          </p:stCondLst>
                                        </p:cTn>
                                        <p:tgtEl>
                                          <p:spTgt spid="2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29"/>
                                        </p:tgtEl>
                                      </p:cBhvr>
                                    </p:animEffect>
                                    <p:set>
                                      <p:cBhvr>
                                        <p:cTn id="20" dur="1" fill="hold">
                                          <p:stCondLst>
                                            <p:cond delay="499"/>
                                          </p:stCondLst>
                                        </p:cTn>
                                        <p:tgtEl>
                                          <p:spTgt spid="29"/>
                                        </p:tgtEl>
                                        <p:attrNameLst>
                                          <p:attrName>style.visibility</p:attrName>
                                        </p:attrNameLst>
                                      </p:cBhvr>
                                      <p:to>
                                        <p:strVal val="hidden"/>
                                      </p:to>
                                    </p:set>
                                  </p:childTnLst>
                                </p:cTn>
                              </p:par>
                            </p:childTnLst>
                          </p:cTn>
                        </p:par>
                        <p:par>
                          <p:cTn id="21" fill="hold">
                            <p:stCondLst>
                              <p:cond delay="500"/>
                            </p:stCondLst>
                            <p:childTnLst>
                              <p:par>
                                <p:cTn id="22" presetID="1"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childTnLst>
                                </p:cTn>
                              </p:par>
                            </p:childTnLst>
                          </p:cTn>
                        </p:par>
                        <p:par>
                          <p:cTn id="24" fill="hold">
                            <p:stCondLst>
                              <p:cond delay="500"/>
                            </p:stCondLst>
                            <p:childTnLst>
                              <p:par>
                                <p:cTn id="25" presetID="10" presetClass="exit" presetSubtype="0" fill="hold" grpId="0" nodeType="afterEffect">
                                  <p:stCondLst>
                                    <p:cond delay="500"/>
                                  </p:stCondLst>
                                  <p:childTnLst>
                                    <p:animEffect transition="out" filter="fade">
                                      <p:cBhvr>
                                        <p:cTn id="26" dur="500"/>
                                        <p:tgtEl>
                                          <p:spTgt spid="25"/>
                                        </p:tgtEl>
                                      </p:cBhvr>
                                    </p:animEffect>
                                    <p:set>
                                      <p:cBhvr>
                                        <p:cTn id="27" dur="1" fill="hold">
                                          <p:stCondLst>
                                            <p:cond delay="499"/>
                                          </p:stCondLst>
                                        </p:cTn>
                                        <p:tgtEl>
                                          <p:spTgt spid="25"/>
                                        </p:tgtEl>
                                        <p:attrNameLst>
                                          <p:attrName>style.visibility</p:attrName>
                                        </p:attrNameLst>
                                      </p:cBhvr>
                                      <p:to>
                                        <p:strVal val="hidden"/>
                                      </p:to>
                                    </p:set>
                                  </p:childTnLst>
                                </p:cTn>
                              </p:par>
                              <p:par>
                                <p:cTn id="28" presetID="10" presetClass="exit" presetSubtype="0" fill="hold" grpId="0" nodeType="withEffect">
                                  <p:stCondLst>
                                    <p:cond delay="500"/>
                                  </p:stCondLst>
                                  <p:childTnLst>
                                    <p:animEffect transition="out" filter="fade">
                                      <p:cBhvr>
                                        <p:cTn id="29" dur="500"/>
                                        <p:tgtEl>
                                          <p:spTgt spid="26"/>
                                        </p:tgtEl>
                                      </p:cBhvr>
                                    </p:animEffect>
                                    <p:set>
                                      <p:cBhvr>
                                        <p:cTn id="30" dur="1" fill="hold">
                                          <p:stCondLst>
                                            <p:cond delay="499"/>
                                          </p:stCondLst>
                                        </p:cTn>
                                        <p:tgtEl>
                                          <p:spTgt spid="2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p:bldP spid="25" grpId="0" animBg="1"/>
      <p:bldP spid="26" grpId="0"/>
      <p:bldP spid="29" grpId="0"/>
      <p:bldP spid="29" grpId="1"/>
      <p:bldP spid="30" grpId="0"/>
      <p:bldP spid="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unstructured vs structured</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With a simple code</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1" y="3656666"/>
            <a:ext cx="5055105" cy="20313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acc enter data copyin(a[0:N],b[0:N]) \ 	create(c[0:N])</a:t>
            </a:r>
          </a:p>
          <a:p>
            <a:pPr>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	#pragma acc parallel loop</a:t>
            </a:r>
            <a:endParaRPr lang="en-US" sz="1400" dirty="0">
              <a:solidFill>
                <a:srgbClr val="C00000"/>
              </a:solidFill>
              <a:latin typeface="Consolas" panose="020B0609020204030204" pitchFamily="49" charset="0"/>
              <a:cs typeface="Courier New" panose="02070309020205020404" pitchFamily="49" charset="0"/>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3051FF"/>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i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i &lt; N; i</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c[i] = a[i] </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acc exit data copyout(c[0:N]) \ 	delete(</a:t>
            </a:r>
            <a:r>
              <a:rPr lang="en-US" sz="1400" dirty="0" err="1">
                <a:solidFill>
                  <a:srgbClr val="8E4000"/>
                </a:solidFill>
                <a:latin typeface="Consolas" panose="020B0609020204030204" pitchFamily="49" charset="0"/>
                <a:cs typeface="Courier New" panose="02070309020205020404" pitchFamily="49" charset="0"/>
              </a:rPr>
              <a:t>a,b</a:t>
            </a:r>
            <a:r>
              <a:rPr lang="en-US" sz="1400" dirty="0">
                <a:solidFill>
                  <a:srgbClr val="8E4000"/>
                </a:solidFill>
                <a:latin typeface="Consolas" panose="020B0609020204030204" pitchFamily="49" charset="0"/>
                <a:cs typeface="Courier New" panose="02070309020205020404" pitchFamily="49" charset="0"/>
              </a:rPr>
              <a:t>)</a:t>
            </a:r>
            <a:endParaRPr lang="en-US" sz="1400" dirty="0">
              <a:solidFill>
                <a:schemeClr val="bg1"/>
              </a:solidFill>
              <a:latin typeface="Consolas" panose="020B06090202040302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985CE28B-CA3B-40E9-B112-5793D77CF2E9}"/>
              </a:ext>
            </a:extLst>
          </p:cNvPr>
          <p:cNvSpPr txBox="1"/>
          <p:nvPr/>
        </p:nvSpPr>
        <p:spPr>
          <a:xfrm>
            <a:off x="5609758" y="3656665"/>
            <a:ext cx="5100376" cy="20313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acc data copyin(a[0:N],b[0:N]) \ 	copyout(c[0:N])</a:t>
            </a:r>
            <a:endParaRPr lang="en-US" sz="1400" dirty="0">
              <a:solidFill>
                <a:srgbClr val="C00000"/>
              </a:solidFill>
              <a:latin typeface="Consolas" panose="020B0609020204030204" pitchFamily="49" charset="0"/>
              <a:cs typeface="Courier New" panose="02070309020205020404" pitchFamily="49" charset="0"/>
            </a:endParaRPr>
          </a:p>
          <a:p>
            <a:pPr>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acc parallel loop</a:t>
            </a:r>
            <a:endParaRPr lang="en-US" sz="1400" dirty="0">
              <a:solidFill>
                <a:srgbClr val="C00000"/>
              </a:solidFill>
              <a:latin typeface="Consolas" panose="020B0609020204030204" pitchFamily="49" charset="0"/>
              <a:cs typeface="Courier New" panose="02070309020205020404" pitchFamily="49" charset="0"/>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3051FF"/>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i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i &lt; N; i</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c[i] = a[i] </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 b[i];</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a:lnSpc>
                <a:spcPct val="90000"/>
              </a:lnSpc>
            </a:pPr>
            <a:endParaRPr lang="en-US" sz="1400" dirty="0">
              <a:solidFill>
                <a:schemeClr val="bg1"/>
              </a:solidFill>
              <a:latin typeface="Consolas" panose="020B0609020204030204" pitchFamily="49" charset="0"/>
              <a:cs typeface="Courier New" panose="02070309020205020404" pitchFamily="49" charset="0"/>
            </a:endParaRPr>
          </a:p>
        </p:txBody>
      </p:sp>
      <p:sp>
        <p:nvSpPr>
          <p:cNvPr id="7" name="Rectangle: Top Corners Snipped 6">
            <a:extLst>
              <a:ext uri="{FF2B5EF4-FFF2-40B4-BE49-F238E27FC236}">
                <a16:creationId xmlns:a16="http://schemas.microsoft.com/office/drawing/2014/main" id="{6D24E79B-E769-45F0-BE60-79905D499ED7}"/>
              </a:ext>
            </a:extLst>
          </p:cNvPr>
          <p:cNvSpPr/>
          <p:nvPr/>
        </p:nvSpPr>
        <p:spPr>
          <a:xfrm>
            <a:off x="419641" y="1819326"/>
            <a:ext cx="1618165" cy="358920"/>
          </a:xfrm>
          <a:prstGeom prst="snip2SameRect">
            <a:avLst/>
          </a:prstGeom>
          <a:solidFill>
            <a:srgbClr val="0080A7"/>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Unstructured</a:t>
            </a:r>
          </a:p>
        </p:txBody>
      </p:sp>
      <p:sp>
        <p:nvSpPr>
          <p:cNvPr id="8" name="Rectangle: Top Corners Snipped 7">
            <a:extLst>
              <a:ext uri="{FF2B5EF4-FFF2-40B4-BE49-F238E27FC236}">
                <a16:creationId xmlns:a16="http://schemas.microsoft.com/office/drawing/2014/main" id="{FF9E6E08-1230-484C-8196-9382FD56CA1A}"/>
              </a:ext>
            </a:extLst>
          </p:cNvPr>
          <p:cNvSpPr/>
          <p:nvPr/>
        </p:nvSpPr>
        <p:spPr>
          <a:xfrm>
            <a:off x="5604685" y="1827337"/>
            <a:ext cx="1618165" cy="358920"/>
          </a:xfrm>
          <a:prstGeom prst="snip2SameRect">
            <a:avLst/>
          </a:prstGeom>
          <a:solidFill>
            <a:srgbClr val="0080A7"/>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Structured</a:t>
            </a:r>
          </a:p>
        </p:txBody>
      </p:sp>
      <p:sp>
        <p:nvSpPr>
          <p:cNvPr id="9" name="Content Placeholder 2">
            <a:extLst>
              <a:ext uri="{FF2B5EF4-FFF2-40B4-BE49-F238E27FC236}">
                <a16:creationId xmlns:a16="http://schemas.microsoft.com/office/drawing/2014/main" id="{61D8B356-DF43-4C90-AD8C-FCB5BBCEC630}"/>
              </a:ext>
            </a:extLst>
          </p:cNvPr>
          <p:cNvSpPr>
            <a:spLocks noGrp="1"/>
          </p:cNvSpPr>
          <p:nvPr>
            <p:ph idx="1"/>
          </p:nvPr>
        </p:nvSpPr>
        <p:spPr>
          <a:xfrm>
            <a:off x="482074" y="2251727"/>
            <a:ext cx="5060178" cy="1534499"/>
          </a:xfrm>
        </p:spPr>
        <p:txBody>
          <a:bodyPr/>
          <a:lstStyle/>
          <a:p>
            <a:r>
              <a:rPr lang="en-US" dirty="0"/>
              <a:t>Can have multiple starting/ending points</a:t>
            </a:r>
          </a:p>
          <a:p>
            <a:r>
              <a:rPr lang="en-US" dirty="0"/>
              <a:t>Can branch across multiple functions</a:t>
            </a:r>
          </a:p>
          <a:p>
            <a:r>
              <a:rPr lang="en-US" dirty="0"/>
              <a:t>Memory exists until explicitly </a:t>
            </a:r>
            <a:r>
              <a:rPr lang="en-US" dirty="0" err="1"/>
              <a:t>deallocated</a:t>
            </a:r>
            <a:endParaRPr lang="en-US" dirty="0"/>
          </a:p>
        </p:txBody>
      </p:sp>
      <p:sp>
        <p:nvSpPr>
          <p:cNvPr id="10" name="Content Placeholder 2">
            <a:extLst>
              <a:ext uri="{FF2B5EF4-FFF2-40B4-BE49-F238E27FC236}">
                <a16:creationId xmlns:a16="http://schemas.microsoft.com/office/drawing/2014/main" id="{EFF268FC-77E8-48DF-AFC2-2C0F6CB71E01}"/>
              </a:ext>
            </a:extLst>
          </p:cNvPr>
          <p:cNvSpPr txBox="1">
            <a:spLocks/>
          </p:cNvSpPr>
          <p:nvPr/>
        </p:nvSpPr>
        <p:spPr bwMode="auto">
          <a:xfrm>
            <a:off x="5672191" y="2263419"/>
            <a:ext cx="5383754" cy="153449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Must have explicit start/end points</a:t>
            </a:r>
          </a:p>
          <a:p>
            <a:pPr defTabSz="914400"/>
            <a:r>
              <a:rPr lang="en-US" kern="0" dirty="0"/>
              <a:t>Must be within a single function</a:t>
            </a:r>
          </a:p>
          <a:p>
            <a:pPr defTabSz="914400"/>
            <a:r>
              <a:rPr lang="en-US" kern="0" dirty="0"/>
              <a:t>Memory only exists within the data region</a:t>
            </a:r>
          </a:p>
        </p:txBody>
      </p:sp>
      <p:sp>
        <p:nvSpPr>
          <p:cNvPr id="3" name="Rectangle 2">
            <a:extLst>
              <a:ext uri="{FF2B5EF4-FFF2-40B4-BE49-F238E27FC236}">
                <a16:creationId xmlns:a16="http://schemas.microsoft.com/office/drawing/2014/main" id="{C19FFE0B-F999-4407-BD63-6002356705FB}"/>
              </a:ext>
            </a:extLst>
          </p:cNvPr>
          <p:cNvSpPr/>
          <p:nvPr/>
        </p:nvSpPr>
        <p:spPr>
          <a:xfrm>
            <a:off x="419641" y="2186258"/>
            <a:ext cx="5055105" cy="3501731"/>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41F59A8-3654-4CDE-A82E-3352395DE0E2}"/>
              </a:ext>
            </a:extLst>
          </p:cNvPr>
          <p:cNvSpPr/>
          <p:nvPr/>
        </p:nvSpPr>
        <p:spPr>
          <a:xfrm>
            <a:off x="5604685" y="2186258"/>
            <a:ext cx="5105449" cy="3501731"/>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3670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animEffect transition="in" filter="fade">
                                      <p:cBhvr>
                                        <p:cTn id="15" dur="500"/>
                                        <p:tgtEl>
                                          <p:spTgt spid="9">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xEl>
                                              <p:pRg st="1" end="1"/>
                                            </p:txEl>
                                          </p:spTgt>
                                        </p:tgtEl>
                                        <p:attrNameLst>
                                          <p:attrName>style.visibility</p:attrName>
                                        </p:attrNameLst>
                                      </p:cBhvr>
                                      <p:to>
                                        <p:strVal val="visible"/>
                                      </p:to>
                                    </p:set>
                                    <p:animEffect transition="in" filter="fade">
                                      <p:cBhvr>
                                        <p:cTn id="18" dur="500"/>
                                        <p:tgtEl>
                                          <p:spTgt spid="10">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9">
                                            <p:txEl>
                                              <p:pRg st="2" end="2"/>
                                            </p:txEl>
                                          </p:spTgt>
                                        </p:tgtEl>
                                        <p:attrNameLst>
                                          <p:attrName>style.visibility</p:attrName>
                                        </p:attrNameLst>
                                      </p:cBhvr>
                                      <p:to>
                                        <p:strVal val="visible"/>
                                      </p:to>
                                    </p:set>
                                    <p:animEffect transition="in" filter="fade">
                                      <p:cBhvr>
                                        <p:cTn id="23" dur="500"/>
                                        <p:tgtEl>
                                          <p:spTgt spid="9">
                                            <p:txEl>
                                              <p:pRg st="2" end="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0">
                                            <p:txEl>
                                              <p:pRg st="2" end="2"/>
                                            </p:txEl>
                                          </p:spTgt>
                                        </p:tgtEl>
                                        <p:attrNameLst>
                                          <p:attrName>style.visibility</p:attrName>
                                        </p:attrNameLst>
                                      </p:cBhvr>
                                      <p:to>
                                        <p:strVal val="visible"/>
                                      </p:to>
                                    </p:set>
                                    <p:animEffect transition="in" filter="fade">
                                      <p:cBhvr>
                                        <p:cTn id="26"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err="1"/>
              <a:t>unStructured</a:t>
            </a:r>
            <a:r>
              <a:rPr lang="en-US" dirty="0"/>
              <a:t> data Directives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Branching across multiple functions</a:t>
            </a:r>
          </a:p>
        </p:txBody>
      </p:sp>
      <p:sp>
        <p:nvSpPr>
          <p:cNvPr id="5" name="TextBox 4">
            <a:extLst>
              <a:ext uri="{FF2B5EF4-FFF2-40B4-BE49-F238E27FC236}">
                <a16:creationId xmlns:a16="http://schemas.microsoft.com/office/drawing/2014/main" id="{1E38C9C3-06E5-4AB2-97A9-B2A711D4096F}"/>
              </a:ext>
            </a:extLst>
          </p:cNvPr>
          <p:cNvSpPr txBox="1"/>
          <p:nvPr/>
        </p:nvSpPr>
        <p:spPr>
          <a:xfrm>
            <a:off x="419641" y="1616543"/>
            <a:ext cx="4830539" cy="397031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allocate_array</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chemeClr val="bg1"/>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ptr</a:t>
            </a:r>
            <a:r>
              <a:rPr lang="en-US" sz="1400" dirty="0">
                <a:solidFill>
                  <a:schemeClr val="bg1"/>
                </a:solidFill>
                <a:latin typeface="Consolas" panose="020B0609020204030204" pitchFamily="49" charset="0"/>
                <a:cs typeface="Courier New" panose="02070309020205020404" pitchFamily="49" charset="0"/>
              </a:rPr>
              <a:t> = (</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rgbClr val="A64CFF"/>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 malloc(N * </a:t>
            </a:r>
            <a:r>
              <a:rPr lang="en-US" sz="1400" dirty="0" err="1">
                <a:solidFill>
                  <a:schemeClr val="bg1"/>
                </a:solidFill>
                <a:latin typeface="Consolas" panose="020B0609020204030204" pitchFamily="49" charset="0"/>
                <a:cs typeface="Courier New" panose="02070309020205020404" pitchFamily="49" charset="0"/>
              </a:rPr>
              <a:t>sizeof</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acc enter data create(</a:t>
            </a:r>
            <a:r>
              <a:rPr lang="en-US" sz="1400" dirty="0" err="1">
                <a:solidFill>
                  <a:srgbClr val="8E4000"/>
                </a:solidFill>
                <a:latin typeface="Consolas" panose="020B0609020204030204" pitchFamily="49" charset="0"/>
                <a:cs typeface="Courier New" panose="02070309020205020404" pitchFamily="49" charset="0"/>
              </a:rPr>
              <a:t>ptr</a:t>
            </a:r>
            <a:r>
              <a:rPr lang="en-US" sz="1400" dirty="0">
                <a:solidFill>
                  <a:srgbClr val="8E4000"/>
                </a:solidFill>
                <a:latin typeface="Consolas" panose="020B0609020204030204" pitchFamily="49" charset="0"/>
                <a:cs typeface="Courier New" panose="02070309020205020404" pitchFamily="49" charset="0"/>
              </a:rPr>
              <a:t>[0:N])</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3051FF"/>
                </a:solidFill>
                <a:latin typeface="Consolas" panose="020B0609020204030204" pitchFamily="49" charset="0"/>
                <a:cs typeface="Courier New" panose="02070309020205020404" pitchFamily="49" charset="0"/>
              </a:rPr>
              <a:t>return</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ptr</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A64CFF"/>
                </a:solidFill>
                <a:latin typeface="Consolas" panose="020B0609020204030204" pitchFamily="49" charset="0"/>
                <a:cs typeface="Courier New" panose="02070309020205020404" pitchFamily="49" charset="0"/>
              </a:rPr>
              <a:t>void</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deallocate_array</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ptr</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acc exit data delete(</a:t>
            </a:r>
            <a:r>
              <a:rPr lang="en-US" sz="1400" dirty="0" err="1">
                <a:solidFill>
                  <a:srgbClr val="8E4000"/>
                </a:solidFill>
                <a:latin typeface="Consolas" panose="020B0609020204030204" pitchFamily="49" charset="0"/>
                <a:cs typeface="Courier New" panose="02070309020205020404" pitchFamily="49" charset="0"/>
              </a:rPr>
              <a:t>ptr</a:t>
            </a:r>
            <a:r>
              <a:rPr lang="en-US" sz="1400" dirty="0">
                <a:solidFill>
                  <a:srgbClr val="8E4000"/>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free(</a:t>
            </a:r>
            <a:r>
              <a:rPr lang="en-US" sz="1400" dirty="0" err="1">
                <a:solidFill>
                  <a:schemeClr val="bg1"/>
                </a:solidFill>
                <a:latin typeface="Consolas" panose="020B0609020204030204" pitchFamily="49" charset="0"/>
                <a:cs typeface="Courier New" panose="02070309020205020404" pitchFamily="49" charset="0"/>
              </a:rPr>
              <a:t>ptr</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main(){</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a = </a:t>
            </a:r>
            <a:r>
              <a:rPr lang="en-US" sz="1400" dirty="0" err="1">
                <a:solidFill>
                  <a:schemeClr val="bg1"/>
                </a:solidFill>
                <a:latin typeface="Consolas" panose="020B0609020204030204" pitchFamily="49" charset="0"/>
                <a:cs typeface="Courier New" panose="02070309020205020404" pitchFamily="49" charset="0"/>
              </a:rPr>
              <a:t>allocate_array</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FF8738"/>
                </a:solidFill>
                <a:latin typeface="Consolas" panose="020B0609020204030204" pitchFamily="49" charset="0"/>
                <a:cs typeface="Courier New" panose="02070309020205020404" pitchFamily="49" charset="0"/>
              </a:rPr>
              <a:t>100</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acc kernels</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deallocate_array</a:t>
            </a:r>
            <a:r>
              <a:rPr lang="en-US" sz="1400" dirty="0">
                <a:solidFill>
                  <a:schemeClr val="bg1"/>
                </a:solidFill>
                <a:latin typeface="Consolas" panose="020B0609020204030204" pitchFamily="49" charset="0"/>
                <a:cs typeface="Courier New" panose="02070309020205020404" pitchFamily="49" charset="0"/>
              </a:rPr>
              <a:t>(a);</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400" dirty="0">
              <a:solidFill>
                <a:schemeClr val="bg1"/>
              </a:solidFill>
              <a:latin typeface="Consolas" panose="020B0609020204030204" pitchFamily="49" charset="0"/>
              <a:cs typeface="Courier New" panose="02070309020205020404" pitchFamily="49" charset="0"/>
            </a:endParaRPr>
          </a:p>
        </p:txBody>
      </p:sp>
      <p:sp>
        <p:nvSpPr>
          <p:cNvPr id="7" name="Content Placeholder 2">
            <a:extLst>
              <a:ext uri="{FF2B5EF4-FFF2-40B4-BE49-F238E27FC236}">
                <a16:creationId xmlns:a16="http://schemas.microsoft.com/office/drawing/2014/main" id="{F7E9A93C-4513-4F1B-964B-2F8A74A422AA}"/>
              </a:ext>
            </a:extLst>
          </p:cNvPr>
          <p:cNvSpPr>
            <a:spLocks noGrp="1"/>
          </p:cNvSpPr>
          <p:nvPr>
            <p:ph idx="1"/>
          </p:nvPr>
        </p:nvSpPr>
        <p:spPr>
          <a:xfrm>
            <a:off x="5407693" y="1799786"/>
            <a:ext cx="5375822" cy="3970318"/>
          </a:xfrm>
        </p:spPr>
        <p:txBody>
          <a:bodyPr/>
          <a:lstStyle/>
          <a:p>
            <a:r>
              <a:rPr lang="en-US" dirty="0"/>
              <a:t>In this example enter data and exit data are in different functions</a:t>
            </a:r>
          </a:p>
          <a:p>
            <a:r>
              <a:rPr lang="en-US" dirty="0"/>
              <a:t>This allows the programmer to put device allocation/</a:t>
            </a:r>
            <a:r>
              <a:rPr lang="en-US" dirty="0" err="1"/>
              <a:t>deallocation</a:t>
            </a:r>
            <a:r>
              <a:rPr lang="en-US" dirty="0"/>
              <a:t> with the matching host versions</a:t>
            </a:r>
          </a:p>
          <a:p>
            <a:r>
              <a:rPr lang="en-US" dirty="0"/>
              <a:t>This pattern is particularly useful in C++, where structured scopes may not be possible.</a:t>
            </a:r>
          </a:p>
        </p:txBody>
      </p:sp>
    </p:spTree>
    <p:extLst>
      <p:ext uri="{BB962C8B-B14F-4D97-AF65-F5344CB8AC3E}">
        <p14:creationId xmlns:p14="http://schemas.microsoft.com/office/powerpoint/2010/main" val="2531177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A31F-4F05-458C-A46C-13EE00B0B7A9}"/>
              </a:ext>
            </a:extLst>
          </p:cNvPr>
          <p:cNvSpPr>
            <a:spLocks noGrp="1"/>
          </p:cNvSpPr>
          <p:nvPr>
            <p:ph type="title"/>
          </p:nvPr>
        </p:nvSpPr>
        <p:spPr/>
        <p:txBody>
          <a:bodyPr/>
          <a:lstStyle/>
          <a:p>
            <a:r>
              <a:rPr lang="en-US" dirty="0"/>
              <a:t>Data synchronization</a:t>
            </a:r>
          </a:p>
        </p:txBody>
      </p:sp>
    </p:spTree>
    <p:extLst>
      <p:ext uri="{BB962C8B-B14F-4D97-AF65-F5344CB8AC3E}">
        <p14:creationId xmlns:p14="http://schemas.microsoft.com/office/powerpoint/2010/main" val="2169099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32155" y="945139"/>
            <a:ext cx="8908491" cy="2542132"/>
          </a:xfrm>
        </p:spPr>
        <p:txBody>
          <a:bodyPr/>
          <a:lstStyle/>
          <a:p>
            <a:pPr marL="0" indent="0">
              <a:buNone/>
            </a:pPr>
            <a:r>
              <a:rPr lang="en-US" b="1" dirty="0">
                <a:solidFill>
                  <a:schemeClr val="accent4"/>
                </a:solidFill>
              </a:rPr>
              <a:t>update:  </a:t>
            </a:r>
            <a:r>
              <a:rPr lang="en-US" dirty="0"/>
              <a:t>Explicitly transfers data between the host and the device</a:t>
            </a:r>
            <a:endParaRPr lang="en-US" dirty="0">
              <a:solidFill>
                <a:srgbClr val="FFC000"/>
              </a:solidFill>
            </a:endParaRPr>
          </a:p>
          <a:p>
            <a:pPr marL="0" indent="0">
              <a:buNone/>
            </a:pPr>
            <a:r>
              <a:rPr lang="en-US" dirty="0"/>
              <a:t>Useful when you want to synchronize data in the middle of a data region</a:t>
            </a:r>
          </a:p>
          <a:p>
            <a:pPr marL="0" indent="0">
              <a:buNone/>
            </a:pPr>
            <a:r>
              <a:rPr lang="en-US" dirty="0"/>
              <a:t>Clauses:</a:t>
            </a:r>
          </a:p>
          <a:p>
            <a:pPr marL="0" indent="0">
              <a:buNone/>
            </a:pPr>
            <a:r>
              <a:rPr lang="en-US" b="1" dirty="0">
                <a:solidFill>
                  <a:schemeClr val="accent4"/>
                </a:solidFill>
              </a:rPr>
              <a:t>	self: </a:t>
            </a:r>
            <a:r>
              <a:rPr lang="en-US" dirty="0"/>
              <a:t>makes host data agree with device data</a:t>
            </a:r>
            <a:endParaRPr lang="en-US" dirty="0">
              <a:solidFill>
                <a:schemeClr val="accent4"/>
              </a:solidFill>
            </a:endParaRPr>
          </a:p>
          <a:p>
            <a:pPr marL="0" indent="0">
              <a:buNone/>
            </a:pPr>
            <a:r>
              <a:rPr lang="en-US" b="1" dirty="0">
                <a:solidFill>
                  <a:schemeClr val="accent4"/>
                </a:solidFill>
              </a:rPr>
              <a:t>	device: </a:t>
            </a:r>
            <a:r>
              <a:rPr lang="en-US" dirty="0"/>
              <a:t>makes device data agree with host data</a:t>
            </a:r>
          </a:p>
        </p:txBody>
      </p:sp>
      <p:sp>
        <p:nvSpPr>
          <p:cNvPr id="4" name="Rectangle 3"/>
          <p:cNvSpPr/>
          <p:nvPr/>
        </p:nvSpPr>
        <p:spPr>
          <a:xfrm>
            <a:off x="2082336" y="3709646"/>
            <a:ext cx="5993986" cy="1068631"/>
          </a:xfrm>
          <a:prstGeom prst="rect">
            <a:avLst/>
          </a:prstGeom>
          <a:solidFill>
            <a:schemeClr val="tx1"/>
          </a:solidFill>
          <a:ln w="38100">
            <a:solidFill>
              <a:srgbClr val="0080A7"/>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lIns="0" tIns="38097" rIns="0" bIns="38097" rtlCol="0" anchor="t"/>
          <a:lstStyle/>
          <a:p>
            <a:pPr marL="0" lvl="0" indent="0">
              <a:buNone/>
            </a:pPr>
            <a:r>
              <a:rPr lang="en-US" sz="2000" b="1" dirty="0">
                <a:solidFill>
                  <a:schemeClr val="accent2"/>
                </a:solidFill>
                <a:latin typeface="Courier New" pitchFamily="49" charset="0"/>
                <a:cs typeface="Courier New" pitchFamily="49" charset="0"/>
              </a:rPr>
              <a:t> #pragma acc </a:t>
            </a:r>
            <a:r>
              <a:rPr lang="en-US" sz="2000" b="1" dirty="0">
                <a:solidFill>
                  <a:schemeClr val="accent4"/>
                </a:solidFill>
                <a:latin typeface="Courier New" pitchFamily="49" charset="0"/>
                <a:cs typeface="Courier New" pitchFamily="49" charset="0"/>
              </a:rPr>
              <a:t>update self(x[0:count])</a:t>
            </a:r>
          </a:p>
          <a:p>
            <a:r>
              <a:rPr lang="en-US" sz="2000" b="1" dirty="0">
                <a:solidFill>
                  <a:schemeClr val="accent2"/>
                </a:solidFill>
                <a:latin typeface="Courier New" pitchFamily="49" charset="0"/>
                <a:cs typeface="Courier New" pitchFamily="49" charset="0"/>
              </a:rPr>
              <a:t> #pragma acc </a:t>
            </a:r>
            <a:r>
              <a:rPr lang="en-US" sz="2000" b="1" dirty="0">
                <a:solidFill>
                  <a:schemeClr val="accent4"/>
                </a:solidFill>
                <a:latin typeface="Courier New" pitchFamily="49" charset="0"/>
                <a:cs typeface="Courier New" pitchFamily="49" charset="0"/>
              </a:rPr>
              <a:t>update device(x[0:count])</a:t>
            </a:r>
            <a:endParaRPr lang="en-US" sz="2000" b="1" dirty="0">
              <a:solidFill>
                <a:schemeClr val="accent4"/>
              </a:solidFill>
            </a:endParaRPr>
          </a:p>
          <a:p>
            <a:pPr marL="0" lvl="0" indent="0">
              <a:buNone/>
            </a:pPr>
            <a:endParaRPr lang="en-US" sz="2000" b="1" dirty="0">
              <a:solidFill>
                <a:schemeClr val="accent4"/>
              </a:solidFill>
            </a:endParaRPr>
          </a:p>
        </p:txBody>
      </p:sp>
      <p:sp>
        <p:nvSpPr>
          <p:cNvPr id="5" name="Rounded Rectangle 3">
            <a:extLst>
              <a:ext uri="{FF2B5EF4-FFF2-40B4-BE49-F238E27FC236}">
                <a16:creationId xmlns:a16="http://schemas.microsoft.com/office/drawing/2014/main" id="{62FCC1E2-38E8-4D11-BA29-418B7BF2B512}"/>
              </a:ext>
            </a:extLst>
          </p:cNvPr>
          <p:cNvSpPr/>
          <p:nvPr/>
        </p:nvSpPr>
        <p:spPr>
          <a:xfrm>
            <a:off x="2082336" y="4859216"/>
            <a:ext cx="5993986" cy="1007170"/>
          </a:xfrm>
          <a:prstGeom prst="rect">
            <a:avLst/>
          </a:prstGeom>
          <a:solidFill>
            <a:schemeClr val="tx1"/>
          </a:solidFill>
          <a:ln w="38100">
            <a:solidFill>
              <a:srgbClr val="F1562D"/>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lIns="0" tIns="38097" rIns="0" bIns="38097" rtlCol="0" anchor="t"/>
          <a:lstStyle/>
          <a:p>
            <a:pPr marL="0" lvl="0" indent="0">
              <a:buNone/>
            </a:pPr>
            <a:r>
              <a:rPr lang="en-US" sz="2000" b="1" dirty="0">
                <a:solidFill>
                  <a:schemeClr val="accent2"/>
                </a:solidFill>
                <a:latin typeface="Courier New" pitchFamily="49" charset="0"/>
                <a:cs typeface="Courier New" pitchFamily="49" charset="0"/>
              </a:rPr>
              <a:t> !$</a:t>
            </a:r>
            <a:r>
              <a:rPr lang="en-US" sz="2000" b="1" dirty="0" err="1">
                <a:solidFill>
                  <a:schemeClr val="accent2"/>
                </a:solidFill>
                <a:latin typeface="Courier New" pitchFamily="49" charset="0"/>
                <a:cs typeface="Courier New" pitchFamily="49" charset="0"/>
              </a:rPr>
              <a:t>acc</a:t>
            </a:r>
            <a:r>
              <a:rPr lang="en-US" sz="2000" b="1" dirty="0">
                <a:solidFill>
                  <a:schemeClr val="accent2"/>
                </a:solidFill>
                <a:latin typeface="Courier New" pitchFamily="49" charset="0"/>
                <a:cs typeface="Courier New" pitchFamily="49" charset="0"/>
              </a:rPr>
              <a:t> </a:t>
            </a:r>
            <a:r>
              <a:rPr lang="en-US" sz="2000" b="1" dirty="0">
                <a:solidFill>
                  <a:schemeClr val="accent4"/>
                </a:solidFill>
                <a:latin typeface="Courier New" pitchFamily="49" charset="0"/>
                <a:cs typeface="Courier New" pitchFamily="49" charset="0"/>
              </a:rPr>
              <a:t>update self(x(1:end_index))</a:t>
            </a:r>
          </a:p>
          <a:p>
            <a:r>
              <a:rPr lang="en-US" sz="2000" b="1" dirty="0">
                <a:solidFill>
                  <a:schemeClr val="accent2"/>
                </a:solidFill>
                <a:latin typeface="Courier New" pitchFamily="49" charset="0"/>
                <a:cs typeface="Courier New" pitchFamily="49" charset="0"/>
              </a:rPr>
              <a:t> !$</a:t>
            </a:r>
            <a:r>
              <a:rPr lang="en-US" sz="2000" b="1" dirty="0" err="1">
                <a:solidFill>
                  <a:schemeClr val="accent2"/>
                </a:solidFill>
                <a:latin typeface="Courier New" pitchFamily="49" charset="0"/>
                <a:cs typeface="Courier New" pitchFamily="49" charset="0"/>
              </a:rPr>
              <a:t>acc</a:t>
            </a:r>
            <a:r>
              <a:rPr lang="en-US" sz="2000" b="1" dirty="0">
                <a:solidFill>
                  <a:schemeClr val="accent2"/>
                </a:solidFill>
                <a:latin typeface="Courier New" pitchFamily="49" charset="0"/>
                <a:cs typeface="Courier New" pitchFamily="49" charset="0"/>
              </a:rPr>
              <a:t> </a:t>
            </a:r>
            <a:r>
              <a:rPr lang="en-US" sz="2000" b="1" dirty="0">
                <a:solidFill>
                  <a:schemeClr val="accent4"/>
                </a:solidFill>
                <a:latin typeface="Courier New" pitchFamily="49" charset="0"/>
                <a:cs typeface="Courier New" pitchFamily="49" charset="0"/>
              </a:rPr>
              <a:t>update device(x(1:end_index))</a:t>
            </a:r>
            <a:endParaRPr lang="en-US" sz="2000" b="1" dirty="0">
              <a:solidFill>
                <a:schemeClr val="accent4"/>
              </a:solidFill>
            </a:endParaRPr>
          </a:p>
          <a:p>
            <a:pPr marL="0" lvl="0" indent="0">
              <a:buNone/>
            </a:pPr>
            <a:endParaRPr lang="en-US" sz="2000" b="1" dirty="0">
              <a:solidFill>
                <a:schemeClr val="accent4"/>
              </a:solidFill>
            </a:endParaRPr>
          </a:p>
        </p:txBody>
      </p:sp>
      <p:sp>
        <p:nvSpPr>
          <p:cNvPr id="6" name="TextBox 5">
            <a:extLst>
              <a:ext uri="{FF2B5EF4-FFF2-40B4-BE49-F238E27FC236}">
                <a16:creationId xmlns:a16="http://schemas.microsoft.com/office/drawing/2014/main" id="{A8275C3D-9A46-4DF2-AD25-A96A187B7F01}"/>
              </a:ext>
            </a:extLst>
          </p:cNvPr>
          <p:cNvSpPr txBox="1"/>
          <p:nvPr/>
        </p:nvSpPr>
        <p:spPr>
          <a:xfrm>
            <a:off x="7147863" y="5506570"/>
            <a:ext cx="92845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Fortran</a:t>
            </a:r>
          </a:p>
        </p:txBody>
      </p:sp>
      <p:sp>
        <p:nvSpPr>
          <p:cNvPr id="7" name="TextBox 6">
            <a:extLst>
              <a:ext uri="{FF2B5EF4-FFF2-40B4-BE49-F238E27FC236}">
                <a16:creationId xmlns:a16="http://schemas.microsoft.com/office/drawing/2014/main" id="{400E3189-FC4B-4D5A-8CB1-503511CBEDB2}"/>
              </a:ext>
            </a:extLst>
          </p:cNvPr>
          <p:cNvSpPr txBox="1"/>
          <p:nvPr/>
        </p:nvSpPr>
        <p:spPr>
          <a:xfrm>
            <a:off x="7186334" y="4470003"/>
            <a:ext cx="85151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C/C++</a:t>
            </a:r>
          </a:p>
        </p:txBody>
      </p:sp>
      <p:sp>
        <p:nvSpPr>
          <p:cNvPr id="8" name="Title 7"/>
          <p:cNvSpPr>
            <a:spLocks noGrp="1"/>
          </p:cNvSpPr>
          <p:nvPr>
            <p:ph type="title"/>
          </p:nvPr>
        </p:nvSpPr>
        <p:spPr>
          <a:xfrm>
            <a:off x="404893" y="336024"/>
            <a:ext cx="9976104" cy="590931"/>
          </a:xfrm>
        </p:spPr>
        <p:txBody>
          <a:bodyPr/>
          <a:lstStyle/>
          <a:p>
            <a:r>
              <a:rPr lang="en-US" dirty="0"/>
              <a:t>OpenACC UPDATE Directive</a:t>
            </a:r>
          </a:p>
        </p:txBody>
      </p:sp>
    </p:spTree>
    <p:extLst>
      <p:ext uri="{BB962C8B-B14F-4D97-AF65-F5344CB8AC3E}">
        <p14:creationId xmlns:p14="http://schemas.microsoft.com/office/powerpoint/2010/main" val="73101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2602CC5-7224-4063-86D1-E50F705C5B33}"/>
              </a:ext>
            </a:extLst>
          </p:cNvPr>
          <p:cNvSpPr/>
          <p:nvPr/>
        </p:nvSpPr>
        <p:spPr>
          <a:xfrm>
            <a:off x="3181621" y="3595471"/>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600" dirty="0"/>
          </a:p>
        </p:txBody>
      </p:sp>
      <p:sp>
        <p:nvSpPr>
          <p:cNvPr id="17" name="Rectangle 16">
            <a:extLst>
              <a:ext uri="{FF2B5EF4-FFF2-40B4-BE49-F238E27FC236}">
                <a16:creationId xmlns:a16="http://schemas.microsoft.com/office/drawing/2014/main" id="{14CB2E40-9AF0-45AC-82F5-6716C0A2B35D}"/>
              </a:ext>
            </a:extLst>
          </p:cNvPr>
          <p:cNvSpPr/>
          <p:nvPr/>
        </p:nvSpPr>
        <p:spPr>
          <a:xfrm>
            <a:off x="3181621" y="3595471"/>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B</a:t>
            </a:r>
            <a:endParaRPr lang="en-US" sz="6600" dirty="0"/>
          </a:p>
        </p:txBody>
      </p:sp>
      <p:sp>
        <p:nvSpPr>
          <p:cNvPr id="23" name="Rectangle 22">
            <a:extLst>
              <a:ext uri="{FF2B5EF4-FFF2-40B4-BE49-F238E27FC236}">
                <a16:creationId xmlns:a16="http://schemas.microsoft.com/office/drawing/2014/main" id="{4E35B7FC-5331-4ED7-9FC5-64E907210120}"/>
              </a:ext>
            </a:extLst>
          </p:cNvPr>
          <p:cNvSpPr/>
          <p:nvPr/>
        </p:nvSpPr>
        <p:spPr>
          <a:xfrm>
            <a:off x="3181621" y="3595471"/>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B*</a:t>
            </a:r>
            <a:endParaRPr lang="en-US" sz="6600" dirty="0"/>
          </a:p>
        </p:txBody>
      </p:sp>
      <p:sp>
        <p:nvSpPr>
          <p:cNvPr id="15" name="Rectangle 14">
            <a:extLst>
              <a:ext uri="{FF2B5EF4-FFF2-40B4-BE49-F238E27FC236}">
                <a16:creationId xmlns:a16="http://schemas.microsoft.com/office/drawing/2014/main" id="{E1C4CF33-B078-4FCC-9EBC-DEAA04D68C5D}"/>
              </a:ext>
            </a:extLst>
          </p:cNvPr>
          <p:cNvSpPr/>
          <p:nvPr/>
        </p:nvSpPr>
        <p:spPr>
          <a:xfrm>
            <a:off x="6484083" y="1828204"/>
            <a:ext cx="1389530" cy="1389530"/>
          </a:xfrm>
          <a:prstGeom prst="rect">
            <a:avLst/>
          </a:prstGeom>
          <a:solidFill>
            <a:srgbClr val="F15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dirty="0"/>
          </a:p>
        </p:txBody>
      </p:sp>
      <p:sp>
        <p:nvSpPr>
          <p:cNvPr id="9" name="Rectangle 8">
            <a:extLst>
              <a:ext uri="{FF2B5EF4-FFF2-40B4-BE49-F238E27FC236}">
                <a16:creationId xmlns:a16="http://schemas.microsoft.com/office/drawing/2014/main" id="{9BF0AC1C-B431-4A32-941B-E40D558A4A55}"/>
              </a:ext>
            </a:extLst>
          </p:cNvPr>
          <p:cNvSpPr/>
          <p:nvPr/>
        </p:nvSpPr>
        <p:spPr>
          <a:xfrm>
            <a:off x="6484083" y="1824469"/>
            <a:ext cx="1389530" cy="1389530"/>
          </a:xfrm>
          <a:prstGeom prst="rect">
            <a:avLst/>
          </a:prstGeom>
          <a:solidFill>
            <a:srgbClr val="F15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A*</a:t>
            </a:r>
          </a:p>
        </p:txBody>
      </p:sp>
      <p:sp>
        <p:nvSpPr>
          <p:cNvPr id="13" name="Rectangle 12">
            <a:extLst>
              <a:ext uri="{FF2B5EF4-FFF2-40B4-BE49-F238E27FC236}">
                <a16:creationId xmlns:a16="http://schemas.microsoft.com/office/drawing/2014/main" id="{B5365A42-EB5B-4952-B4AE-7F8E2B32A81F}"/>
              </a:ext>
            </a:extLst>
          </p:cNvPr>
          <p:cNvSpPr/>
          <p:nvPr/>
        </p:nvSpPr>
        <p:spPr>
          <a:xfrm>
            <a:off x="6484083" y="1837169"/>
            <a:ext cx="1389530" cy="1389530"/>
          </a:xfrm>
          <a:prstGeom prst="rect">
            <a:avLst/>
          </a:prstGeom>
          <a:solidFill>
            <a:srgbClr val="F15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A</a:t>
            </a:r>
          </a:p>
        </p:txBody>
      </p:sp>
      <p:sp>
        <p:nvSpPr>
          <p:cNvPr id="14" name="Rectangle 13">
            <a:extLst>
              <a:ext uri="{FF2B5EF4-FFF2-40B4-BE49-F238E27FC236}">
                <a16:creationId xmlns:a16="http://schemas.microsoft.com/office/drawing/2014/main" id="{D632414D-F3BC-46D2-AAA3-6B6E9AC82ED6}"/>
              </a:ext>
            </a:extLst>
          </p:cNvPr>
          <p:cNvSpPr/>
          <p:nvPr/>
        </p:nvSpPr>
        <p:spPr>
          <a:xfrm>
            <a:off x="3181621" y="1824819"/>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600" dirty="0"/>
          </a:p>
        </p:txBody>
      </p:sp>
      <p:sp>
        <p:nvSpPr>
          <p:cNvPr id="2" name="Title 1"/>
          <p:cNvSpPr>
            <a:spLocks noGrp="1"/>
          </p:cNvSpPr>
          <p:nvPr>
            <p:ph type="title"/>
          </p:nvPr>
        </p:nvSpPr>
        <p:spPr>
          <a:xfrm>
            <a:off x="1953419" y="247650"/>
            <a:ext cx="7015162" cy="590931"/>
          </a:xfrm>
        </p:spPr>
        <p:txBody>
          <a:bodyPr/>
          <a:lstStyle/>
          <a:p>
            <a:r>
              <a:rPr lang="en-US" dirty="0"/>
              <a:t>OpenACC UPDATE Directive</a:t>
            </a:r>
          </a:p>
        </p:txBody>
      </p:sp>
      <p:sp>
        <p:nvSpPr>
          <p:cNvPr id="8" name="Rectangle 7">
            <a:extLst>
              <a:ext uri="{FF2B5EF4-FFF2-40B4-BE49-F238E27FC236}">
                <a16:creationId xmlns:a16="http://schemas.microsoft.com/office/drawing/2014/main" id="{AE4AEEAA-1DAD-4DF5-A24A-7C6FA049275C}"/>
              </a:ext>
            </a:extLst>
          </p:cNvPr>
          <p:cNvSpPr/>
          <p:nvPr/>
        </p:nvSpPr>
        <p:spPr>
          <a:xfrm>
            <a:off x="3181621" y="1824469"/>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A</a:t>
            </a:r>
            <a:endParaRPr lang="en-US" sz="6600" dirty="0"/>
          </a:p>
        </p:txBody>
      </p:sp>
      <p:sp>
        <p:nvSpPr>
          <p:cNvPr id="10" name="TextBox 9">
            <a:extLst>
              <a:ext uri="{FF2B5EF4-FFF2-40B4-BE49-F238E27FC236}">
                <a16:creationId xmlns:a16="http://schemas.microsoft.com/office/drawing/2014/main" id="{722D3269-BA3D-46BA-902D-61F46C632184}"/>
              </a:ext>
            </a:extLst>
          </p:cNvPr>
          <p:cNvSpPr txBox="1"/>
          <p:nvPr/>
        </p:nvSpPr>
        <p:spPr>
          <a:xfrm>
            <a:off x="3091556" y="3232629"/>
            <a:ext cx="156966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CPU Memory</a:t>
            </a:r>
          </a:p>
        </p:txBody>
      </p:sp>
      <p:sp>
        <p:nvSpPr>
          <p:cNvPr id="11" name="TextBox 10">
            <a:extLst>
              <a:ext uri="{FF2B5EF4-FFF2-40B4-BE49-F238E27FC236}">
                <a16:creationId xmlns:a16="http://schemas.microsoft.com/office/drawing/2014/main" id="{44282A87-772A-4F8A-BFA8-D7FFF8066BFC}"/>
              </a:ext>
            </a:extLst>
          </p:cNvPr>
          <p:cNvSpPr txBox="1"/>
          <p:nvPr/>
        </p:nvSpPr>
        <p:spPr>
          <a:xfrm>
            <a:off x="6304249" y="3232629"/>
            <a:ext cx="1749197"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device Memory</a:t>
            </a:r>
          </a:p>
        </p:txBody>
      </p:sp>
      <p:cxnSp>
        <p:nvCxnSpPr>
          <p:cNvPr id="7" name="Connector: Curved 6">
            <a:extLst>
              <a:ext uri="{FF2B5EF4-FFF2-40B4-BE49-F238E27FC236}">
                <a16:creationId xmlns:a16="http://schemas.microsoft.com/office/drawing/2014/main" id="{DF698F22-005B-4A9B-A67C-CD4FA45D102E}"/>
              </a:ext>
            </a:extLst>
          </p:cNvPr>
          <p:cNvCxnSpPr/>
          <p:nvPr/>
        </p:nvCxnSpPr>
        <p:spPr>
          <a:xfrm rot="5400000" flipH="1" flipV="1">
            <a:off x="5527617" y="173238"/>
            <a:ext cx="12700" cy="3302462"/>
          </a:xfrm>
          <a:prstGeom prst="curvedConnector3">
            <a:avLst>
              <a:gd name="adj1" fmla="val 4411764"/>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1522119-7E76-4FEE-96AC-B2FFDAE58C19}"/>
              </a:ext>
            </a:extLst>
          </p:cNvPr>
          <p:cNvSpPr txBox="1"/>
          <p:nvPr/>
        </p:nvSpPr>
        <p:spPr>
          <a:xfrm>
            <a:off x="3801766" y="983462"/>
            <a:ext cx="3464411"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b="1" dirty="0">
                <a:solidFill>
                  <a:schemeClr val="bg1"/>
                </a:solidFill>
                <a:latin typeface="Consolas" panose="020B0609020204030204" pitchFamily="49" charset="0"/>
              </a:rPr>
              <a:t>#pragma acc update device(A[0:N])</a:t>
            </a:r>
          </a:p>
        </p:txBody>
      </p:sp>
      <p:sp>
        <p:nvSpPr>
          <p:cNvPr id="18" name="Rectangle 17">
            <a:extLst>
              <a:ext uri="{FF2B5EF4-FFF2-40B4-BE49-F238E27FC236}">
                <a16:creationId xmlns:a16="http://schemas.microsoft.com/office/drawing/2014/main" id="{D3F43568-DA1C-4AB1-B53B-540E2CD2926B}"/>
              </a:ext>
            </a:extLst>
          </p:cNvPr>
          <p:cNvSpPr/>
          <p:nvPr/>
        </p:nvSpPr>
        <p:spPr>
          <a:xfrm>
            <a:off x="6472027" y="3595471"/>
            <a:ext cx="1389530" cy="1389530"/>
          </a:xfrm>
          <a:prstGeom prst="rect">
            <a:avLst/>
          </a:prstGeom>
          <a:solidFill>
            <a:srgbClr val="F15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a:t>B*</a:t>
            </a:r>
          </a:p>
        </p:txBody>
      </p:sp>
      <p:cxnSp>
        <p:nvCxnSpPr>
          <p:cNvPr id="21" name="Connector: Curved 20">
            <a:extLst>
              <a:ext uri="{FF2B5EF4-FFF2-40B4-BE49-F238E27FC236}">
                <a16:creationId xmlns:a16="http://schemas.microsoft.com/office/drawing/2014/main" id="{86F29D81-579A-4E47-8A46-231311FE3862}"/>
              </a:ext>
            </a:extLst>
          </p:cNvPr>
          <p:cNvCxnSpPr>
            <a:cxnSpLocks/>
          </p:cNvCxnSpPr>
          <p:nvPr/>
        </p:nvCxnSpPr>
        <p:spPr>
          <a:xfrm rot="5400000">
            <a:off x="5509211" y="3354980"/>
            <a:ext cx="12700" cy="3302462"/>
          </a:xfrm>
          <a:prstGeom prst="curvedConnector3">
            <a:avLst>
              <a:gd name="adj1" fmla="val 4552945"/>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529CADD-5E2D-4038-82F8-F9BDEE0EB63A}"/>
              </a:ext>
            </a:extLst>
          </p:cNvPr>
          <p:cNvSpPr txBox="1"/>
          <p:nvPr/>
        </p:nvSpPr>
        <p:spPr>
          <a:xfrm>
            <a:off x="3882741" y="5628244"/>
            <a:ext cx="3265639"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b="1" dirty="0">
                <a:solidFill>
                  <a:schemeClr val="bg1"/>
                </a:solidFill>
                <a:latin typeface="Consolas" panose="020B0609020204030204" pitchFamily="49" charset="0"/>
              </a:rPr>
              <a:t>#pragma acc update self(A[0:N])</a:t>
            </a:r>
          </a:p>
        </p:txBody>
      </p:sp>
      <p:sp>
        <p:nvSpPr>
          <p:cNvPr id="24" name="TextBox 23">
            <a:extLst>
              <a:ext uri="{FF2B5EF4-FFF2-40B4-BE49-F238E27FC236}">
                <a16:creationId xmlns:a16="http://schemas.microsoft.com/office/drawing/2014/main" id="{5F01883D-14ED-412D-95C9-AF97AD49CB6B}"/>
              </a:ext>
            </a:extLst>
          </p:cNvPr>
          <p:cNvSpPr txBox="1"/>
          <p:nvPr/>
        </p:nvSpPr>
        <p:spPr>
          <a:xfrm>
            <a:off x="253239" y="2858680"/>
            <a:ext cx="2741840"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The data must exist on both the CPU and device for the update directive to work.</a:t>
            </a:r>
          </a:p>
        </p:txBody>
      </p:sp>
    </p:spTree>
    <p:extLst>
      <p:ext uri="{BB962C8B-B14F-4D97-AF65-F5344CB8AC3E}">
        <p14:creationId xmlns:p14="http://schemas.microsoft.com/office/powerpoint/2010/main" val="138407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500"/>
                                        <p:tgtEl>
                                          <p:spTgt spid="12"/>
                                        </p:tgtEl>
                                      </p:cBhvr>
                                    </p:animEffect>
                                  </p:childTnLst>
                                </p:cTn>
                              </p:par>
                            </p:childTnLst>
                          </p:cTn>
                        </p:par>
                        <p:par>
                          <p:cTn id="11" fill="hold">
                            <p:stCondLst>
                              <p:cond delay="500"/>
                            </p:stCondLst>
                            <p:childTnLst>
                              <p:par>
                                <p:cTn id="12" presetID="10" presetClass="exit" presetSubtype="0" fill="hold" grpId="0" nodeType="afterEffect">
                                  <p:stCondLst>
                                    <p:cond delay="0"/>
                                  </p:stCondLst>
                                  <p:childTnLst>
                                    <p:animEffect transition="out" filter="fade">
                                      <p:cBhvr>
                                        <p:cTn id="13" dur="500"/>
                                        <p:tgtEl>
                                          <p:spTgt spid="9"/>
                                        </p:tgtEl>
                                      </p:cBhvr>
                                    </p:animEffect>
                                    <p:set>
                                      <p:cBhvr>
                                        <p:cTn id="14" dur="1" fill="hold">
                                          <p:stCondLst>
                                            <p:cond delay="499"/>
                                          </p:stCondLst>
                                        </p:cTn>
                                        <p:tgtEl>
                                          <p:spTgt spid="9"/>
                                        </p:tgtEl>
                                        <p:attrNameLst>
                                          <p:attrName>style.visibility</p:attrName>
                                        </p:attrNameLst>
                                      </p:cBhvr>
                                      <p:to>
                                        <p:strVal val="hidden"/>
                                      </p:to>
                                    </p:se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ipe(right)">
                                      <p:cBhvr>
                                        <p:cTn id="23" dur="500"/>
                                        <p:tgtEl>
                                          <p:spTgt spid="21"/>
                                        </p:tgtEl>
                                      </p:cBhvr>
                                    </p:animEffect>
                                  </p:childTnLst>
                                </p:cTn>
                              </p:par>
                              <p:par>
                                <p:cTn id="24" presetID="22" presetClass="entr" presetSubtype="2"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wipe(right)">
                                      <p:cBhvr>
                                        <p:cTn id="26" dur="500"/>
                                        <p:tgtEl>
                                          <p:spTgt spid="22"/>
                                        </p:tgtEl>
                                      </p:cBhvr>
                                    </p:animEffect>
                                  </p:childTnLst>
                                </p:cTn>
                              </p:par>
                            </p:childTnLst>
                          </p:cTn>
                        </p:par>
                        <p:par>
                          <p:cTn id="27" fill="hold">
                            <p:stCondLst>
                              <p:cond delay="500"/>
                            </p:stCondLst>
                            <p:childTnLst>
                              <p:par>
                                <p:cTn id="28" presetID="10" presetClass="exit" presetSubtype="0" fill="hold" grpId="0" nodeType="afterEffect">
                                  <p:stCondLst>
                                    <p:cond delay="0"/>
                                  </p:stCondLst>
                                  <p:childTnLst>
                                    <p:animEffect transition="out" filter="fade">
                                      <p:cBhvr>
                                        <p:cTn id="29" dur="500"/>
                                        <p:tgtEl>
                                          <p:spTgt spid="17"/>
                                        </p:tgtEl>
                                      </p:cBhvr>
                                    </p:animEffect>
                                    <p:set>
                                      <p:cBhvr>
                                        <p:cTn id="30" dur="1" fill="hold">
                                          <p:stCondLst>
                                            <p:cond delay="499"/>
                                          </p:stCondLst>
                                        </p:cTn>
                                        <p:tgtEl>
                                          <p:spTgt spid="17"/>
                                        </p:tgtEl>
                                        <p:attrNameLst>
                                          <p:attrName>style.visibility</p:attrName>
                                        </p:attrNameLst>
                                      </p:cBhvr>
                                      <p:to>
                                        <p:strVal val="hidden"/>
                                      </p:to>
                                    </p:set>
                                  </p:childTnLst>
                                </p:cTn>
                              </p:par>
                            </p:childTnLst>
                          </p:cTn>
                        </p:par>
                        <p:par>
                          <p:cTn id="31" fill="hold">
                            <p:stCondLst>
                              <p:cond delay="1000"/>
                            </p:stCondLst>
                            <p:childTnLst>
                              <p:par>
                                <p:cTn id="32" presetID="10" presetClass="entr" presetSubtype="0" fill="hold" grpId="0"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3" grpId="0" animBg="1"/>
      <p:bldP spid="9" grpId="0" animBg="1"/>
      <p:bldP spid="13" grpId="0" animBg="1"/>
      <p:bldP spid="12" grpId="0"/>
      <p:bldP spid="22" grpId="0"/>
      <p:bldP spid="2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9C747-6B44-4929-B57E-073C7D8DB533}"/>
              </a:ext>
            </a:extLst>
          </p:cNvPr>
          <p:cNvSpPr>
            <a:spLocks noGrp="1"/>
          </p:cNvSpPr>
          <p:nvPr>
            <p:ph type="title"/>
          </p:nvPr>
        </p:nvSpPr>
        <p:spPr/>
        <p:txBody>
          <a:bodyPr/>
          <a:lstStyle/>
          <a:p>
            <a:r>
              <a:rPr lang="en-US" dirty="0"/>
              <a:t>Synchronize data with update</a:t>
            </a:r>
          </a:p>
        </p:txBody>
      </p:sp>
      <p:sp>
        <p:nvSpPr>
          <p:cNvPr id="5" name="TextBox 4">
            <a:extLst>
              <a:ext uri="{FF2B5EF4-FFF2-40B4-BE49-F238E27FC236}">
                <a16:creationId xmlns:a16="http://schemas.microsoft.com/office/drawing/2014/main" id="{B0F13AD7-197F-4C0E-AF59-338CD9F05439}"/>
              </a:ext>
            </a:extLst>
          </p:cNvPr>
          <p:cNvSpPr txBox="1"/>
          <p:nvPr/>
        </p:nvSpPr>
        <p:spPr>
          <a:xfrm>
            <a:off x="419641" y="1623847"/>
            <a:ext cx="4853003" cy="4081117"/>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allocate_array</a:t>
            </a:r>
            <a:r>
              <a:rPr lang="en-US" sz="1600" dirty="0">
                <a:solidFill>
                  <a:schemeClr val="bg1"/>
                </a:solidFill>
                <a:latin typeface="Consolas" panose="020B0609020204030204" pitchFamily="49" charset="0"/>
                <a:cs typeface="Courier New" panose="02070309020205020404" pitchFamily="49" charset="0"/>
              </a:rPr>
              <a:t>(</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A=(</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malloc(N*</a:t>
            </a:r>
            <a:r>
              <a:rPr lang="en-US" sz="1600" dirty="0" err="1">
                <a:solidFill>
                  <a:schemeClr val="bg1"/>
                </a:solidFill>
                <a:latin typeface="Consolas" panose="020B0609020204030204" pitchFamily="49" charset="0"/>
                <a:cs typeface="Courier New" panose="02070309020205020404" pitchFamily="49" charset="0"/>
              </a:rPr>
              <a:t>sizeof</a:t>
            </a:r>
            <a:r>
              <a:rPr lang="en-US" sz="1600" dirty="0">
                <a:solidFill>
                  <a:schemeClr val="bg1"/>
                </a:solidFill>
                <a:latin typeface="Consolas" panose="020B0609020204030204" pitchFamily="49" charset="0"/>
                <a:cs typeface="Courier New" panose="02070309020205020404" pitchFamily="49" charset="0"/>
              </a:rPr>
              <a:t>(</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b="1" dirty="0">
                <a:solidFill>
                  <a:srgbClr val="0080A7"/>
                </a:solidFill>
                <a:latin typeface="Consolas" panose="020B0609020204030204" pitchFamily="49" charset="0"/>
                <a:cs typeface="Courier New" panose="02070309020205020404" pitchFamily="49" charset="0"/>
              </a:rPr>
              <a:t>#pragma acc enter data create(A[0:N])</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5570FD"/>
                </a:solidFill>
                <a:latin typeface="Consolas" panose="020B0609020204030204" pitchFamily="49" charset="0"/>
                <a:cs typeface="Courier New" panose="02070309020205020404" pitchFamily="49" charset="0"/>
              </a:rPr>
              <a:t>return</a:t>
            </a:r>
            <a:r>
              <a:rPr lang="en-US" sz="1600" dirty="0">
                <a:solidFill>
                  <a:schemeClr val="bg1"/>
                </a:solidFill>
                <a:latin typeface="Consolas" panose="020B0609020204030204" pitchFamily="49" charset="0"/>
                <a:cs typeface="Courier New" panose="02070309020205020404" pitchFamily="49" charset="0"/>
              </a:rPr>
              <a:t> A;</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A64CFF"/>
                </a:solidFill>
                <a:latin typeface="Consolas" panose="020B0609020204030204" pitchFamily="49" charset="0"/>
                <a:cs typeface="Courier New" panose="02070309020205020404" pitchFamily="49" charset="0"/>
              </a:rPr>
              <a:t>void</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deallocate_array</a:t>
            </a:r>
            <a:r>
              <a:rPr lang="en-US" sz="1600" dirty="0">
                <a:solidFill>
                  <a:schemeClr val="bg1"/>
                </a:solidFill>
                <a:latin typeface="Consolas" panose="020B0609020204030204" pitchFamily="49" charset="0"/>
                <a:cs typeface="Courier New" panose="02070309020205020404" pitchFamily="49" charset="0"/>
              </a:rPr>
              <a:t>(</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A){</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b="1" dirty="0">
                <a:solidFill>
                  <a:srgbClr val="0080A7"/>
                </a:solidFill>
                <a:latin typeface="Consolas" panose="020B0609020204030204" pitchFamily="49" charset="0"/>
                <a:cs typeface="Courier New" panose="02070309020205020404" pitchFamily="49" charset="0"/>
              </a:rPr>
              <a:t>#pragma acc exit data delete(A)</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free(A);</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A64CFF"/>
                </a:solidFill>
                <a:latin typeface="Consolas" panose="020B0609020204030204" pitchFamily="49" charset="0"/>
                <a:cs typeface="Courier New" panose="02070309020205020404" pitchFamily="49" charset="0"/>
              </a:rPr>
              <a:t>void</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initialize_array</a:t>
            </a:r>
            <a:r>
              <a:rPr lang="en-US" sz="1600" dirty="0">
                <a:solidFill>
                  <a:schemeClr val="bg1"/>
                </a:solidFill>
                <a:latin typeface="Consolas" panose="020B0609020204030204" pitchFamily="49" charset="0"/>
                <a:cs typeface="Courier New" panose="02070309020205020404" pitchFamily="49" charset="0"/>
              </a:rPr>
              <a:t>(</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A, </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5570FD"/>
                </a:solidFill>
                <a:latin typeface="Consolas" panose="020B0609020204030204" pitchFamily="49" charset="0"/>
                <a:cs typeface="Courier New" panose="02070309020205020404" pitchFamily="49" charset="0"/>
              </a:rPr>
              <a:t>for</a:t>
            </a:r>
            <a:r>
              <a:rPr lang="en-US" sz="1600" dirty="0">
                <a:solidFill>
                  <a:schemeClr val="bg1"/>
                </a:solidFill>
                <a:latin typeface="Consolas" panose="020B0609020204030204" pitchFamily="49" charset="0"/>
                <a:cs typeface="Courier New" panose="02070309020205020404" pitchFamily="49" charset="0"/>
              </a:rPr>
              <a:t>(</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i = 0; i &lt; N; i++){</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i;</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b="1" dirty="0">
                <a:solidFill>
                  <a:srgbClr val="0080A7"/>
                </a:solidFill>
                <a:latin typeface="Consolas" panose="020B0609020204030204" pitchFamily="49" charset="0"/>
                <a:cs typeface="Courier New" panose="02070309020205020404" pitchFamily="49" charset="0"/>
              </a:rPr>
              <a:t>	#pragma acc update device(A[0:N])</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p:txBody>
      </p:sp>
      <p:sp>
        <p:nvSpPr>
          <p:cNvPr id="7" name="Content Placeholder 2">
            <a:extLst>
              <a:ext uri="{FF2B5EF4-FFF2-40B4-BE49-F238E27FC236}">
                <a16:creationId xmlns:a16="http://schemas.microsoft.com/office/drawing/2014/main" id="{61E109DC-C064-4577-98AB-A2DDDBB5F197}"/>
              </a:ext>
            </a:extLst>
          </p:cNvPr>
          <p:cNvSpPr>
            <a:spLocks noGrp="1"/>
          </p:cNvSpPr>
          <p:nvPr>
            <p:ph idx="1"/>
          </p:nvPr>
        </p:nvSpPr>
        <p:spPr>
          <a:xfrm>
            <a:off x="5407693" y="1679246"/>
            <a:ext cx="5375822" cy="3970318"/>
          </a:xfrm>
        </p:spPr>
        <p:txBody>
          <a:bodyPr/>
          <a:lstStyle/>
          <a:p>
            <a:r>
              <a:rPr lang="en-US" dirty="0"/>
              <a:t>Inside the </a:t>
            </a:r>
            <a:r>
              <a:rPr lang="en-US" b="1" dirty="0"/>
              <a:t>initialize</a:t>
            </a:r>
            <a:r>
              <a:rPr lang="en-US" dirty="0"/>
              <a:t> function we alter the host copy of </a:t>
            </a:r>
            <a:r>
              <a:rPr lang="en-US" b="1" dirty="0"/>
              <a:t>‘A’</a:t>
            </a:r>
          </a:p>
          <a:p>
            <a:r>
              <a:rPr lang="en-US" dirty="0"/>
              <a:t>This means that after calling </a:t>
            </a:r>
            <a:r>
              <a:rPr lang="en-US" b="1" dirty="0"/>
              <a:t>initialize</a:t>
            </a:r>
            <a:r>
              <a:rPr lang="en-US" dirty="0"/>
              <a:t> the host and device copy of </a:t>
            </a:r>
            <a:r>
              <a:rPr lang="en-US" b="1" dirty="0"/>
              <a:t>‘A’</a:t>
            </a:r>
            <a:r>
              <a:rPr lang="en-US" dirty="0"/>
              <a:t> are out-of-sync</a:t>
            </a:r>
          </a:p>
          <a:p>
            <a:r>
              <a:rPr lang="en-US" dirty="0"/>
              <a:t>We use the </a:t>
            </a:r>
            <a:r>
              <a:rPr lang="en-US" b="1" dirty="0"/>
              <a:t>update</a:t>
            </a:r>
            <a:r>
              <a:rPr lang="en-US" dirty="0"/>
              <a:t> directive with the </a:t>
            </a:r>
            <a:r>
              <a:rPr lang="en-US" b="1" dirty="0"/>
              <a:t>device</a:t>
            </a:r>
            <a:r>
              <a:rPr lang="en-US" dirty="0"/>
              <a:t> clause to update the device copy of </a:t>
            </a:r>
            <a:r>
              <a:rPr lang="en-US" b="1" dirty="0"/>
              <a:t>‘A’</a:t>
            </a:r>
            <a:endParaRPr lang="en-US" dirty="0"/>
          </a:p>
          <a:p>
            <a:r>
              <a:rPr lang="en-US" dirty="0"/>
              <a:t>Without the </a:t>
            </a:r>
            <a:r>
              <a:rPr lang="en-US" b="1" dirty="0"/>
              <a:t>update</a:t>
            </a:r>
            <a:r>
              <a:rPr lang="en-US" dirty="0"/>
              <a:t> directive later compute regions will use incorrect data.</a:t>
            </a:r>
          </a:p>
        </p:txBody>
      </p:sp>
      <p:sp>
        <p:nvSpPr>
          <p:cNvPr id="3" name="Rectangle 2">
            <a:extLst>
              <a:ext uri="{FF2B5EF4-FFF2-40B4-BE49-F238E27FC236}">
                <a16:creationId xmlns:a16="http://schemas.microsoft.com/office/drawing/2014/main" id="{7CB6B23D-177E-4EF2-9CFC-0FD71947E042}"/>
              </a:ext>
            </a:extLst>
          </p:cNvPr>
          <p:cNvSpPr/>
          <p:nvPr/>
        </p:nvSpPr>
        <p:spPr>
          <a:xfrm>
            <a:off x="635000" y="4318000"/>
            <a:ext cx="3238500" cy="6731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6F6088A-535E-47B1-A351-25D5CBFA80C8}"/>
              </a:ext>
            </a:extLst>
          </p:cNvPr>
          <p:cNvSpPr/>
          <p:nvPr/>
        </p:nvSpPr>
        <p:spPr>
          <a:xfrm>
            <a:off x="635000" y="4965700"/>
            <a:ext cx="4038600" cy="23774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205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3"/>
                                        </p:tgtEl>
                                      </p:cBhvr>
                                    </p:animEffect>
                                    <p:set>
                                      <p:cBhvr>
                                        <p:cTn id="16" dur="1" fill="hold">
                                          <p:stCondLst>
                                            <p:cond delay="499"/>
                                          </p:stCondLst>
                                        </p:cTn>
                                        <p:tgtEl>
                                          <p:spTgt spid="3"/>
                                        </p:tgtEl>
                                        <p:attrNameLst>
                                          <p:attrName>style.visibility</p:attrName>
                                        </p:attrNameLst>
                                      </p:cBhvr>
                                      <p:to>
                                        <p:strVal val="hidden"/>
                                      </p:to>
                                    </p:se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fade">
                                      <p:cBhvr>
                                        <p:cTn id="20" dur="500"/>
                                        <p:tgtEl>
                                          <p:spTgt spid="7">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2" end="2"/>
                                            </p:txEl>
                                          </p:spTgt>
                                        </p:tgtEl>
                                        <p:attrNameLst>
                                          <p:attrName>style.visibility</p:attrName>
                                        </p:attrNameLst>
                                      </p:cBhvr>
                                      <p:to>
                                        <p:strVal val="visible"/>
                                      </p:to>
                                    </p:set>
                                    <p:animEffect transition="in" filter="fade">
                                      <p:cBhvr>
                                        <p:cTn id="25" dur="500"/>
                                        <p:tgtEl>
                                          <p:spTgt spid="7">
                                            <p:txEl>
                                              <p:pRg st="2" end="2"/>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4"/>
                                        </p:tgtEl>
                                      </p:cBhvr>
                                    </p:animEffect>
                                    <p:set>
                                      <p:cBhvr>
                                        <p:cTn id="34" dur="1" fill="hold">
                                          <p:stCondLst>
                                            <p:cond delay="499"/>
                                          </p:stCondLst>
                                        </p:cTn>
                                        <p:tgtEl>
                                          <p:spTgt spid="4"/>
                                        </p:tgtEl>
                                        <p:attrNameLst>
                                          <p:attrName>style.visibility</p:attrName>
                                        </p:attrNameLst>
                                      </p:cBhvr>
                                      <p:to>
                                        <p:strVal val="hidden"/>
                                      </p:to>
                                    </p:set>
                                  </p:childTnLst>
                                </p:cTn>
                              </p:par>
                            </p:childTnLst>
                          </p:cTn>
                        </p:par>
                        <p:par>
                          <p:cTn id="35" fill="hold">
                            <p:stCondLst>
                              <p:cond delay="500"/>
                            </p:stCondLst>
                            <p:childTnLst>
                              <p:par>
                                <p:cTn id="36" presetID="10" presetClass="entr" presetSubtype="0" fill="hold" nodeType="afterEffect">
                                  <p:stCondLst>
                                    <p:cond delay="0"/>
                                  </p:stCondLst>
                                  <p:childTnLst>
                                    <p:set>
                                      <p:cBhvr>
                                        <p:cTn id="37" dur="1" fill="hold">
                                          <p:stCondLst>
                                            <p:cond delay="0"/>
                                          </p:stCondLst>
                                        </p:cTn>
                                        <p:tgtEl>
                                          <p:spTgt spid="7">
                                            <p:txEl>
                                              <p:pRg st="3" end="3"/>
                                            </p:txEl>
                                          </p:spTgt>
                                        </p:tgtEl>
                                        <p:attrNameLst>
                                          <p:attrName>style.visibility</p:attrName>
                                        </p:attrNameLst>
                                      </p:cBhvr>
                                      <p:to>
                                        <p:strVal val="visible"/>
                                      </p:to>
                                    </p:set>
                                    <p:animEffect transition="in" filter="fade">
                                      <p:cBhvr>
                                        <p:cTn id="38"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Explicit memory management</a:t>
            </a:r>
          </a:p>
        </p:txBody>
      </p:sp>
      <p:sp>
        <p:nvSpPr>
          <p:cNvPr id="3" name="Content Placeholder 2">
            <a:extLst>
              <a:ext uri="{FF2B5EF4-FFF2-40B4-BE49-F238E27FC236}">
                <a16:creationId xmlns:a16="http://schemas.microsoft.com/office/drawing/2014/main" id="{A6A84FA9-BCF1-453E-95F9-FE4225B4324E}"/>
              </a:ext>
            </a:extLst>
          </p:cNvPr>
          <p:cNvSpPr>
            <a:spLocks noGrp="1"/>
          </p:cNvSpPr>
          <p:nvPr>
            <p:ph idx="1"/>
          </p:nvPr>
        </p:nvSpPr>
        <p:spPr>
          <a:xfrm>
            <a:off x="414774" y="1967862"/>
            <a:ext cx="5170238" cy="3718925"/>
          </a:xfrm>
        </p:spPr>
        <p:txBody>
          <a:bodyPr/>
          <a:lstStyle/>
          <a:p>
            <a:r>
              <a:rPr lang="en-US" dirty="0"/>
              <a:t>Data must be visible on the </a:t>
            </a:r>
            <a:r>
              <a:rPr lang="en-US" b="1" dirty="0"/>
              <a:t>device</a:t>
            </a:r>
            <a:r>
              <a:rPr lang="en-US" dirty="0"/>
              <a:t> when we run our </a:t>
            </a:r>
            <a:r>
              <a:rPr lang="en-US" b="1" dirty="0"/>
              <a:t>parallel</a:t>
            </a:r>
            <a:r>
              <a:rPr lang="en-US" dirty="0"/>
              <a:t> code</a:t>
            </a:r>
          </a:p>
          <a:p>
            <a:r>
              <a:rPr lang="en-US" dirty="0"/>
              <a:t>Data must be visible on the </a:t>
            </a:r>
            <a:r>
              <a:rPr lang="en-US" b="1" dirty="0"/>
              <a:t>host</a:t>
            </a:r>
            <a:r>
              <a:rPr lang="en-US" dirty="0"/>
              <a:t> when we run our </a:t>
            </a:r>
            <a:r>
              <a:rPr lang="en-US" b="1" dirty="0"/>
              <a:t>sequential</a:t>
            </a:r>
            <a:r>
              <a:rPr lang="en-US" dirty="0"/>
              <a:t> code</a:t>
            </a:r>
          </a:p>
          <a:p>
            <a:r>
              <a:rPr lang="en-US" dirty="0"/>
              <a:t>When the host and device don’t share memory, data movement must occur</a:t>
            </a:r>
          </a:p>
          <a:p>
            <a:r>
              <a:rPr lang="en-US" dirty="0"/>
              <a:t>To maximize performance, the programmer should avoid all unnecessary data transfers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Requirements</a:t>
            </a:r>
          </a:p>
        </p:txBody>
      </p:sp>
      <p:sp>
        <p:nvSpPr>
          <p:cNvPr id="5" name="Rectangle: Rounded Corners 4">
            <a:extLst>
              <a:ext uri="{FF2B5EF4-FFF2-40B4-BE49-F238E27FC236}">
                <a16:creationId xmlns:a16="http://schemas.microsoft.com/office/drawing/2014/main" id="{E1F61181-09F9-48A2-920D-16BFE53A5DF1}"/>
              </a:ext>
            </a:extLst>
          </p:cNvPr>
          <p:cNvSpPr/>
          <p:nvPr/>
        </p:nvSpPr>
        <p:spPr>
          <a:xfrm>
            <a:off x="6091806" y="1605918"/>
            <a:ext cx="1638300" cy="1038225"/>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Host</a:t>
            </a:r>
          </a:p>
        </p:txBody>
      </p:sp>
      <p:sp>
        <p:nvSpPr>
          <p:cNvPr id="6" name="Rectangle: Rounded Corners 5">
            <a:extLst>
              <a:ext uri="{FF2B5EF4-FFF2-40B4-BE49-F238E27FC236}">
                <a16:creationId xmlns:a16="http://schemas.microsoft.com/office/drawing/2014/main" id="{FB4619F4-857B-4CF6-8CBB-3F71CADCA0C4}"/>
              </a:ext>
            </a:extLst>
          </p:cNvPr>
          <p:cNvSpPr/>
          <p:nvPr/>
        </p:nvSpPr>
        <p:spPr>
          <a:xfrm>
            <a:off x="8389283" y="1605917"/>
            <a:ext cx="2219325" cy="1995869"/>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Device</a:t>
            </a:r>
          </a:p>
        </p:txBody>
      </p:sp>
      <p:sp>
        <p:nvSpPr>
          <p:cNvPr id="7" name="Rectangle: Rounded Corners 6">
            <a:extLst>
              <a:ext uri="{FF2B5EF4-FFF2-40B4-BE49-F238E27FC236}">
                <a16:creationId xmlns:a16="http://schemas.microsoft.com/office/drawing/2014/main" id="{B531E17F-DF15-46D7-AC71-C7E22D423501}"/>
              </a:ext>
            </a:extLst>
          </p:cNvPr>
          <p:cNvSpPr/>
          <p:nvPr/>
        </p:nvSpPr>
        <p:spPr>
          <a:xfrm>
            <a:off x="6091806" y="3430334"/>
            <a:ext cx="1638300" cy="2259415"/>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Host Memory</a:t>
            </a:r>
          </a:p>
        </p:txBody>
      </p:sp>
      <p:sp>
        <p:nvSpPr>
          <p:cNvPr id="8" name="Rectangle: Rounded Corners 7">
            <a:extLst>
              <a:ext uri="{FF2B5EF4-FFF2-40B4-BE49-F238E27FC236}">
                <a16:creationId xmlns:a16="http://schemas.microsoft.com/office/drawing/2014/main" id="{2D607E8C-A599-4D80-8916-29A7ED52FB88}"/>
              </a:ext>
            </a:extLst>
          </p:cNvPr>
          <p:cNvSpPr/>
          <p:nvPr/>
        </p:nvSpPr>
        <p:spPr>
          <a:xfrm>
            <a:off x="8389282" y="4560041"/>
            <a:ext cx="2219325" cy="1126746"/>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Device Memory</a:t>
            </a:r>
          </a:p>
        </p:txBody>
      </p:sp>
      <p:sp>
        <p:nvSpPr>
          <p:cNvPr id="9" name="Arrow: Up-Down 8">
            <a:extLst>
              <a:ext uri="{FF2B5EF4-FFF2-40B4-BE49-F238E27FC236}">
                <a16:creationId xmlns:a16="http://schemas.microsoft.com/office/drawing/2014/main" id="{8DAFF405-1E50-432A-8D01-4FDB32038438}"/>
              </a:ext>
            </a:extLst>
          </p:cNvPr>
          <p:cNvSpPr/>
          <p:nvPr/>
        </p:nvSpPr>
        <p:spPr>
          <a:xfrm>
            <a:off x="6641401" y="2703442"/>
            <a:ext cx="539109" cy="681259"/>
          </a:xfrm>
          <a:prstGeom prst="upDownArrow">
            <a:avLst>
              <a:gd name="adj1" fmla="val 50000"/>
              <a:gd name="adj2" fmla="val 32332"/>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Up-Down 9">
            <a:extLst>
              <a:ext uri="{FF2B5EF4-FFF2-40B4-BE49-F238E27FC236}">
                <a16:creationId xmlns:a16="http://schemas.microsoft.com/office/drawing/2014/main" id="{3EC6923E-DE0D-44D3-AEA0-776D59823DC2}"/>
              </a:ext>
            </a:extLst>
          </p:cNvPr>
          <p:cNvSpPr/>
          <p:nvPr/>
        </p:nvSpPr>
        <p:spPr>
          <a:xfrm>
            <a:off x="9229389" y="3735019"/>
            <a:ext cx="539109" cy="681259"/>
          </a:xfrm>
          <a:prstGeom prst="upDownArrow">
            <a:avLst>
              <a:gd name="adj1" fmla="val 50000"/>
              <a:gd name="adj2" fmla="val 32332"/>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Right 10">
            <a:extLst>
              <a:ext uri="{FF2B5EF4-FFF2-40B4-BE49-F238E27FC236}">
                <a16:creationId xmlns:a16="http://schemas.microsoft.com/office/drawing/2014/main" id="{8A7E5921-43A9-4A2D-A25C-D8B413D3160B}"/>
              </a:ext>
            </a:extLst>
          </p:cNvPr>
          <p:cNvSpPr/>
          <p:nvPr/>
        </p:nvSpPr>
        <p:spPr>
          <a:xfrm>
            <a:off x="7773942" y="4963412"/>
            <a:ext cx="571504" cy="320004"/>
          </a:xfrm>
          <a:prstGeom prst="leftRightArrow">
            <a:avLst>
              <a:gd name="adj1" fmla="val 50000"/>
              <a:gd name="adj2" fmla="val 48117"/>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844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9C747-6B44-4929-B57E-073C7D8DB533}"/>
              </a:ext>
            </a:extLst>
          </p:cNvPr>
          <p:cNvSpPr>
            <a:spLocks noGrp="1"/>
          </p:cNvSpPr>
          <p:nvPr>
            <p:ph type="title"/>
          </p:nvPr>
        </p:nvSpPr>
        <p:spPr/>
        <p:txBody>
          <a:bodyPr/>
          <a:lstStyle/>
          <a:p>
            <a:r>
              <a:rPr lang="en-US" dirty="0"/>
              <a:t>Synchronize data with update</a:t>
            </a:r>
          </a:p>
        </p:txBody>
      </p:sp>
      <p:sp>
        <p:nvSpPr>
          <p:cNvPr id="5" name="TextBox 4">
            <a:extLst>
              <a:ext uri="{FF2B5EF4-FFF2-40B4-BE49-F238E27FC236}">
                <a16:creationId xmlns:a16="http://schemas.microsoft.com/office/drawing/2014/main" id="{B0F13AD7-197F-4C0E-AF59-338CD9F05439}"/>
              </a:ext>
            </a:extLst>
          </p:cNvPr>
          <p:cNvSpPr txBox="1"/>
          <p:nvPr/>
        </p:nvSpPr>
        <p:spPr>
          <a:xfrm>
            <a:off x="419641" y="1734646"/>
            <a:ext cx="4853003" cy="3859518"/>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600" dirty="0">
                <a:solidFill>
                  <a:srgbClr val="A64CFF"/>
                </a:solidFill>
                <a:latin typeface="Consolas" panose="020B0609020204030204" pitchFamily="49" charset="0"/>
                <a:cs typeface="Courier New" panose="02070309020205020404" pitchFamily="49" charset="0"/>
              </a:rPr>
              <a:t>subroutine </a:t>
            </a:r>
            <a:r>
              <a:rPr lang="en-US" sz="1600" dirty="0" err="1">
                <a:solidFill>
                  <a:schemeClr val="bg1"/>
                </a:solidFill>
                <a:latin typeface="Consolas" panose="020B0609020204030204" pitchFamily="49" charset="0"/>
                <a:cs typeface="Courier New" panose="02070309020205020404" pitchFamily="49" charset="0"/>
              </a:rPr>
              <a:t>allocate_array</a:t>
            </a:r>
            <a:r>
              <a:rPr lang="en-US" sz="1600" dirty="0">
                <a:solidFill>
                  <a:schemeClr val="bg1"/>
                </a:solidFill>
                <a:latin typeface="Consolas" panose="020B0609020204030204" pitchFamily="49" charset="0"/>
                <a:cs typeface="Courier New" panose="02070309020205020404" pitchFamily="49" charset="0"/>
              </a:rPr>
              <a:t>(A, N)</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A64CFF"/>
                </a:solidFill>
                <a:latin typeface="Consolas" panose="020B0609020204030204" pitchFamily="49" charset="0"/>
                <a:cs typeface="Courier New" panose="02070309020205020404" pitchFamily="49" charset="0"/>
              </a:rPr>
              <a:t>allocate</a:t>
            </a:r>
            <a:r>
              <a:rPr lang="en-US" sz="1600" dirty="0">
                <a:solidFill>
                  <a:schemeClr val="bg1"/>
                </a:solidFill>
                <a:latin typeface="Consolas" panose="020B0609020204030204" pitchFamily="49" charset="0"/>
                <a:cs typeface="Courier New" panose="02070309020205020404" pitchFamily="49" charset="0"/>
              </a:rPr>
              <a:t>(A(1:N))</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b="1" dirty="0">
                <a:solidFill>
                  <a:srgbClr val="F1562D"/>
                </a:solidFill>
                <a:latin typeface="Consolas" panose="020B0609020204030204" pitchFamily="49" charset="0"/>
                <a:cs typeface="Courier New" panose="02070309020205020404" pitchFamily="49" charset="0"/>
              </a:rPr>
              <a:t>!$</a:t>
            </a:r>
            <a:r>
              <a:rPr lang="en-US" sz="1600" b="1" dirty="0" err="1">
                <a:solidFill>
                  <a:srgbClr val="F1562D"/>
                </a:solidFill>
                <a:latin typeface="Consolas" panose="020B0609020204030204" pitchFamily="49" charset="0"/>
                <a:cs typeface="Courier New" panose="02070309020205020404" pitchFamily="49" charset="0"/>
              </a:rPr>
              <a:t>acc</a:t>
            </a:r>
            <a:r>
              <a:rPr lang="en-US" sz="1600" b="1" dirty="0">
                <a:solidFill>
                  <a:srgbClr val="F1562D"/>
                </a:solidFill>
                <a:latin typeface="Consolas" panose="020B0609020204030204" pitchFamily="49" charset="0"/>
                <a:cs typeface="Courier New" panose="02070309020205020404" pitchFamily="49" charset="0"/>
              </a:rPr>
              <a:t> enter data create(A[0:N])</a:t>
            </a:r>
          </a:p>
          <a:p>
            <a:pPr defTabSz="228600">
              <a:lnSpc>
                <a:spcPct val="90000"/>
              </a:lnSpc>
            </a:pPr>
            <a:r>
              <a:rPr lang="en-US" sz="1600" dirty="0">
                <a:solidFill>
                  <a:srgbClr val="A64CFF"/>
                </a:solidFill>
                <a:latin typeface="Consolas" panose="020B0609020204030204" pitchFamily="49" charset="0"/>
                <a:cs typeface="Courier New" panose="02070309020205020404" pitchFamily="49" charset="0"/>
              </a:rPr>
              <a:t>end subroutine </a:t>
            </a:r>
          </a:p>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A64CFF"/>
                </a:solidFill>
                <a:latin typeface="Consolas" panose="020B0609020204030204" pitchFamily="49" charset="0"/>
                <a:cs typeface="Courier New" panose="02070309020205020404" pitchFamily="49" charset="0"/>
              </a:rPr>
              <a:t>subroutine </a:t>
            </a:r>
            <a:r>
              <a:rPr lang="en-US" sz="1600" dirty="0" err="1">
                <a:solidFill>
                  <a:schemeClr val="bg1"/>
                </a:solidFill>
                <a:latin typeface="Consolas" panose="020B0609020204030204" pitchFamily="49" charset="0"/>
                <a:cs typeface="Courier New" panose="02070309020205020404" pitchFamily="49" charset="0"/>
              </a:rPr>
              <a:t>deallocate_array</a:t>
            </a:r>
            <a:r>
              <a:rPr lang="en-US" sz="1600" dirty="0">
                <a:solidFill>
                  <a:schemeClr val="bg1"/>
                </a:solidFill>
                <a:latin typeface="Consolas" panose="020B0609020204030204" pitchFamily="49" charset="0"/>
                <a:cs typeface="Courier New" panose="02070309020205020404" pitchFamily="49" charset="0"/>
              </a:rPr>
              <a:t>(A){</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b="1" dirty="0">
                <a:solidFill>
                  <a:srgbClr val="F1562D"/>
                </a:solidFill>
                <a:latin typeface="Consolas" panose="020B0609020204030204" pitchFamily="49" charset="0"/>
                <a:cs typeface="Courier New" panose="02070309020205020404" pitchFamily="49" charset="0"/>
              </a:rPr>
              <a:t>!$</a:t>
            </a:r>
            <a:r>
              <a:rPr lang="en-US" sz="1600" b="1" dirty="0" err="1">
                <a:solidFill>
                  <a:srgbClr val="F1562D"/>
                </a:solidFill>
                <a:latin typeface="Consolas" panose="020B0609020204030204" pitchFamily="49" charset="0"/>
                <a:cs typeface="Courier New" panose="02070309020205020404" pitchFamily="49" charset="0"/>
              </a:rPr>
              <a:t>acc</a:t>
            </a:r>
            <a:r>
              <a:rPr lang="en-US" sz="1600" b="1" dirty="0">
                <a:solidFill>
                  <a:srgbClr val="F1562D"/>
                </a:solidFill>
                <a:latin typeface="Consolas" panose="020B0609020204030204" pitchFamily="49" charset="0"/>
                <a:cs typeface="Courier New" panose="02070309020205020404" pitchFamily="49" charset="0"/>
              </a:rPr>
              <a:t> exit data delete(A)</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deallocate</a:t>
            </a:r>
            <a:r>
              <a:rPr lang="en-US" sz="1600" dirty="0">
                <a:solidFill>
                  <a:schemeClr val="bg1"/>
                </a:solidFill>
                <a:latin typeface="Consolas" panose="020B0609020204030204" pitchFamily="49" charset="0"/>
                <a:cs typeface="Courier New" panose="02070309020205020404" pitchFamily="49" charset="0"/>
              </a:rPr>
              <a:t>(A)</a:t>
            </a:r>
          </a:p>
          <a:p>
            <a:pPr defTabSz="228600">
              <a:lnSpc>
                <a:spcPct val="90000"/>
              </a:lnSpc>
            </a:pPr>
            <a:r>
              <a:rPr lang="en-US" sz="1600" dirty="0">
                <a:solidFill>
                  <a:srgbClr val="A64CFF"/>
                </a:solidFill>
                <a:latin typeface="Consolas" panose="020B0609020204030204" pitchFamily="49" charset="0"/>
                <a:cs typeface="Courier New" panose="02070309020205020404" pitchFamily="49" charset="0"/>
              </a:rPr>
              <a:t>end subroutine</a:t>
            </a:r>
          </a:p>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A64CFF"/>
                </a:solidFill>
                <a:latin typeface="Consolas" panose="020B0609020204030204" pitchFamily="49" charset="0"/>
                <a:cs typeface="Courier New" panose="02070309020205020404" pitchFamily="49" charset="0"/>
              </a:rPr>
              <a:t>subroutine</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initialize_array</a:t>
            </a:r>
            <a:r>
              <a:rPr lang="en-US" sz="1600" dirty="0">
                <a:solidFill>
                  <a:schemeClr val="bg1"/>
                </a:solidFill>
                <a:latin typeface="Consolas" panose="020B0609020204030204" pitchFamily="49" charset="0"/>
                <a:cs typeface="Courier New" panose="02070309020205020404" pitchFamily="49" charset="0"/>
              </a:rPr>
              <a:t>(A, N){</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5570FD"/>
                </a:solidFill>
                <a:latin typeface="Consolas" panose="020B0609020204030204" pitchFamily="49" charset="0"/>
                <a:cs typeface="Courier New" panose="02070309020205020404" pitchFamily="49" charset="0"/>
              </a:rPr>
              <a:t>do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=1,N</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a:t>
            </a:r>
            <a:r>
              <a:rPr lang="en-US" sz="1600" dirty="0" err="1">
                <a:solidFill>
                  <a:schemeClr val="bg1"/>
                </a:solidFill>
                <a:latin typeface="Consolas" panose="020B0609020204030204" pitchFamily="49" charset="0"/>
                <a:cs typeface="Courier New" panose="02070309020205020404" pitchFamily="49" charset="0"/>
              </a:rPr>
              <a:t>i</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5570FD"/>
                </a:solidFill>
                <a:latin typeface="Consolas" panose="020B0609020204030204" pitchFamily="49" charset="0"/>
                <a:cs typeface="Courier New" panose="02070309020205020404" pitchFamily="49" charset="0"/>
              </a:rPr>
              <a:t>	end do</a:t>
            </a:r>
          </a:p>
          <a:p>
            <a:pPr defTabSz="228600">
              <a:lnSpc>
                <a:spcPct val="90000"/>
              </a:lnSpc>
            </a:pPr>
            <a:r>
              <a:rPr lang="en-US" sz="1600" b="1" dirty="0">
                <a:solidFill>
                  <a:srgbClr val="0080A7"/>
                </a:solidFill>
                <a:latin typeface="Consolas" panose="020B0609020204030204" pitchFamily="49" charset="0"/>
                <a:cs typeface="Courier New" panose="02070309020205020404" pitchFamily="49" charset="0"/>
              </a:rPr>
              <a:t>	</a:t>
            </a:r>
            <a:r>
              <a:rPr lang="en-US" sz="1600" b="1" dirty="0">
                <a:solidFill>
                  <a:srgbClr val="F1562D"/>
                </a:solidFill>
                <a:latin typeface="Consolas" panose="020B0609020204030204" pitchFamily="49" charset="0"/>
                <a:cs typeface="Courier New" panose="02070309020205020404" pitchFamily="49" charset="0"/>
              </a:rPr>
              <a:t>!$</a:t>
            </a:r>
            <a:r>
              <a:rPr lang="en-US" sz="1600" b="1" dirty="0" err="1">
                <a:solidFill>
                  <a:srgbClr val="F1562D"/>
                </a:solidFill>
                <a:latin typeface="Consolas" panose="020B0609020204030204" pitchFamily="49" charset="0"/>
                <a:cs typeface="Courier New" panose="02070309020205020404" pitchFamily="49" charset="0"/>
              </a:rPr>
              <a:t>acc</a:t>
            </a:r>
            <a:r>
              <a:rPr lang="en-US" sz="1600" b="1" dirty="0">
                <a:solidFill>
                  <a:srgbClr val="F1562D"/>
                </a:solidFill>
                <a:latin typeface="Consolas" panose="020B0609020204030204" pitchFamily="49" charset="0"/>
                <a:cs typeface="Courier New" panose="02070309020205020404" pitchFamily="49" charset="0"/>
              </a:rPr>
              <a:t> update device(A[0:N])</a:t>
            </a:r>
          </a:p>
          <a:p>
            <a:pPr defTabSz="228600">
              <a:lnSpc>
                <a:spcPct val="90000"/>
              </a:lnSpc>
            </a:pPr>
            <a:r>
              <a:rPr lang="en-US" sz="1600" dirty="0">
                <a:solidFill>
                  <a:srgbClr val="A64CFF"/>
                </a:solidFill>
                <a:latin typeface="Consolas" panose="020B0609020204030204" pitchFamily="49" charset="0"/>
                <a:cs typeface="Courier New" panose="02070309020205020404" pitchFamily="49" charset="0"/>
              </a:rPr>
              <a:t>end subroutine</a:t>
            </a:r>
          </a:p>
          <a:p>
            <a:pPr defTabSz="228600">
              <a:lnSpc>
                <a:spcPct val="90000"/>
              </a:lnSpc>
            </a:pPr>
            <a:endParaRPr lang="en-US" sz="1600" dirty="0">
              <a:solidFill>
                <a:schemeClr val="bg1"/>
              </a:solidFill>
              <a:latin typeface="Consolas" panose="020B0609020204030204" pitchFamily="49" charset="0"/>
              <a:cs typeface="Courier New" panose="02070309020205020404" pitchFamily="49" charset="0"/>
            </a:endParaRPr>
          </a:p>
        </p:txBody>
      </p:sp>
      <p:sp>
        <p:nvSpPr>
          <p:cNvPr id="7" name="Content Placeholder 2">
            <a:extLst>
              <a:ext uri="{FF2B5EF4-FFF2-40B4-BE49-F238E27FC236}">
                <a16:creationId xmlns:a16="http://schemas.microsoft.com/office/drawing/2014/main" id="{61E109DC-C064-4577-98AB-A2DDDBB5F197}"/>
              </a:ext>
            </a:extLst>
          </p:cNvPr>
          <p:cNvSpPr>
            <a:spLocks noGrp="1"/>
          </p:cNvSpPr>
          <p:nvPr>
            <p:ph idx="1"/>
          </p:nvPr>
        </p:nvSpPr>
        <p:spPr>
          <a:xfrm>
            <a:off x="5407693" y="1679246"/>
            <a:ext cx="5375822" cy="3970318"/>
          </a:xfrm>
        </p:spPr>
        <p:txBody>
          <a:bodyPr/>
          <a:lstStyle/>
          <a:p>
            <a:r>
              <a:rPr lang="en-US" dirty="0"/>
              <a:t>Inside the </a:t>
            </a:r>
            <a:r>
              <a:rPr lang="en-US" b="1" dirty="0"/>
              <a:t>initialize</a:t>
            </a:r>
            <a:r>
              <a:rPr lang="en-US" dirty="0"/>
              <a:t> subroutine we alter the host copy of </a:t>
            </a:r>
            <a:r>
              <a:rPr lang="en-US" b="1" dirty="0"/>
              <a:t>‘A’</a:t>
            </a:r>
          </a:p>
          <a:p>
            <a:r>
              <a:rPr lang="en-US" dirty="0"/>
              <a:t>This means that after calling </a:t>
            </a:r>
            <a:r>
              <a:rPr lang="en-US" b="1" dirty="0"/>
              <a:t>initialize</a:t>
            </a:r>
            <a:r>
              <a:rPr lang="en-US" dirty="0"/>
              <a:t> the host and device copy of </a:t>
            </a:r>
            <a:r>
              <a:rPr lang="en-US" b="1" dirty="0"/>
              <a:t>‘A’</a:t>
            </a:r>
            <a:r>
              <a:rPr lang="en-US" dirty="0"/>
              <a:t> are out-of-sync</a:t>
            </a:r>
          </a:p>
          <a:p>
            <a:r>
              <a:rPr lang="en-US" dirty="0"/>
              <a:t>We use the </a:t>
            </a:r>
            <a:r>
              <a:rPr lang="en-US" b="1" dirty="0"/>
              <a:t>update</a:t>
            </a:r>
            <a:r>
              <a:rPr lang="en-US" dirty="0"/>
              <a:t> directive with the </a:t>
            </a:r>
            <a:r>
              <a:rPr lang="en-US" b="1" dirty="0"/>
              <a:t>device</a:t>
            </a:r>
            <a:r>
              <a:rPr lang="en-US" dirty="0"/>
              <a:t> clause to update the device copy of </a:t>
            </a:r>
            <a:r>
              <a:rPr lang="en-US" b="1" dirty="0"/>
              <a:t>‘A’</a:t>
            </a:r>
            <a:endParaRPr lang="en-US" dirty="0"/>
          </a:p>
          <a:p>
            <a:r>
              <a:rPr lang="en-US" dirty="0"/>
              <a:t>Without the </a:t>
            </a:r>
            <a:r>
              <a:rPr lang="en-US" b="1" dirty="0"/>
              <a:t>update</a:t>
            </a:r>
            <a:r>
              <a:rPr lang="en-US" dirty="0"/>
              <a:t> directive later compute regions will use incorrect data.</a:t>
            </a:r>
          </a:p>
        </p:txBody>
      </p:sp>
      <p:sp>
        <p:nvSpPr>
          <p:cNvPr id="3" name="Rectangle 2">
            <a:extLst>
              <a:ext uri="{FF2B5EF4-FFF2-40B4-BE49-F238E27FC236}">
                <a16:creationId xmlns:a16="http://schemas.microsoft.com/office/drawing/2014/main" id="{7CB6B23D-177E-4EF2-9CFC-0FD71947E042}"/>
              </a:ext>
            </a:extLst>
          </p:cNvPr>
          <p:cNvSpPr/>
          <p:nvPr/>
        </p:nvSpPr>
        <p:spPr>
          <a:xfrm>
            <a:off x="574040" y="4238430"/>
            <a:ext cx="3238500" cy="6731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6F6088A-535E-47B1-A351-25D5CBFA80C8}"/>
              </a:ext>
            </a:extLst>
          </p:cNvPr>
          <p:cNvSpPr/>
          <p:nvPr/>
        </p:nvSpPr>
        <p:spPr>
          <a:xfrm>
            <a:off x="574040" y="4878451"/>
            <a:ext cx="4038600" cy="237744"/>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7088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3"/>
                                        </p:tgtEl>
                                      </p:cBhvr>
                                    </p:animEffect>
                                    <p:set>
                                      <p:cBhvr>
                                        <p:cTn id="16" dur="1" fill="hold">
                                          <p:stCondLst>
                                            <p:cond delay="499"/>
                                          </p:stCondLst>
                                        </p:cTn>
                                        <p:tgtEl>
                                          <p:spTgt spid="3"/>
                                        </p:tgtEl>
                                        <p:attrNameLst>
                                          <p:attrName>style.visibility</p:attrName>
                                        </p:attrNameLst>
                                      </p:cBhvr>
                                      <p:to>
                                        <p:strVal val="hidden"/>
                                      </p:to>
                                    </p:se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fade">
                                      <p:cBhvr>
                                        <p:cTn id="20" dur="500"/>
                                        <p:tgtEl>
                                          <p:spTgt spid="7">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xEl>
                                              <p:pRg st="2" end="2"/>
                                            </p:txEl>
                                          </p:spTgt>
                                        </p:tgtEl>
                                        <p:attrNameLst>
                                          <p:attrName>style.visibility</p:attrName>
                                        </p:attrNameLst>
                                      </p:cBhvr>
                                      <p:to>
                                        <p:strVal val="visible"/>
                                      </p:to>
                                    </p:set>
                                    <p:animEffect transition="in" filter="fade">
                                      <p:cBhvr>
                                        <p:cTn id="25" dur="500"/>
                                        <p:tgtEl>
                                          <p:spTgt spid="7">
                                            <p:txEl>
                                              <p:pRg st="2" end="2"/>
                                            </p:txEl>
                                          </p:spTgt>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4"/>
                                        </p:tgtEl>
                                      </p:cBhvr>
                                    </p:animEffect>
                                    <p:set>
                                      <p:cBhvr>
                                        <p:cTn id="34" dur="1" fill="hold">
                                          <p:stCondLst>
                                            <p:cond delay="499"/>
                                          </p:stCondLst>
                                        </p:cTn>
                                        <p:tgtEl>
                                          <p:spTgt spid="4"/>
                                        </p:tgtEl>
                                        <p:attrNameLst>
                                          <p:attrName>style.visibility</p:attrName>
                                        </p:attrNameLst>
                                      </p:cBhvr>
                                      <p:to>
                                        <p:strVal val="hidden"/>
                                      </p:to>
                                    </p:set>
                                  </p:childTnLst>
                                </p:cTn>
                              </p:par>
                            </p:childTnLst>
                          </p:cTn>
                        </p:par>
                        <p:par>
                          <p:cTn id="35" fill="hold">
                            <p:stCondLst>
                              <p:cond delay="500"/>
                            </p:stCondLst>
                            <p:childTnLst>
                              <p:par>
                                <p:cTn id="36" presetID="10" presetClass="entr" presetSubtype="0" fill="hold" nodeType="afterEffect">
                                  <p:stCondLst>
                                    <p:cond delay="0"/>
                                  </p:stCondLst>
                                  <p:childTnLst>
                                    <p:set>
                                      <p:cBhvr>
                                        <p:cTn id="37" dur="1" fill="hold">
                                          <p:stCondLst>
                                            <p:cond delay="0"/>
                                          </p:stCondLst>
                                        </p:cTn>
                                        <p:tgtEl>
                                          <p:spTgt spid="7">
                                            <p:txEl>
                                              <p:pRg st="3" end="3"/>
                                            </p:txEl>
                                          </p:spTgt>
                                        </p:tgtEl>
                                        <p:attrNameLst>
                                          <p:attrName>style.visibility</p:attrName>
                                        </p:attrNameLst>
                                      </p:cBhvr>
                                      <p:to>
                                        <p:strVal val="visible"/>
                                      </p:to>
                                    </p:set>
                                    <p:animEffect transition="in" filter="fade">
                                      <p:cBhvr>
                                        <p:cTn id="38"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A31F-4F05-458C-A46C-13EE00B0B7A9}"/>
              </a:ext>
            </a:extLst>
          </p:cNvPr>
          <p:cNvSpPr>
            <a:spLocks noGrp="1"/>
          </p:cNvSpPr>
          <p:nvPr>
            <p:ph type="title"/>
          </p:nvPr>
        </p:nvSpPr>
        <p:spPr/>
        <p:txBody>
          <a:bodyPr/>
          <a:lstStyle/>
          <a:p>
            <a:r>
              <a:rPr lang="en-US" dirty="0"/>
              <a:t>C/C++ structs/classes</a:t>
            </a:r>
          </a:p>
        </p:txBody>
      </p:sp>
    </p:spTree>
    <p:extLst>
      <p:ext uri="{BB962C8B-B14F-4D97-AF65-F5344CB8AC3E}">
        <p14:creationId xmlns:p14="http://schemas.microsoft.com/office/powerpoint/2010/main" val="163049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67CDE-BAEA-44B2-965A-A13360693ACA}"/>
              </a:ext>
            </a:extLst>
          </p:cNvPr>
          <p:cNvSpPr>
            <a:spLocks noGrp="1"/>
          </p:cNvSpPr>
          <p:nvPr>
            <p:ph type="title"/>
          </p:nvPr>
        </p:nvSpPr>
        <p:spPr/>
        <p:txBody>
          <a:bodyPr/>
          <a:lstStyle/>
          <a:p>
            <a:r>
              <a:rPr lang="en-US" dirty="0"/>
              <a:t>C structs</a:t>
            </a:r>
          </a:p>
        </p:txBody>
      </p:sp>
      <p:sp>
        <p:nvSpPr>
          <p:cNvPr id="4" name="Text Placeholder 3">
            <a:extLst>
              <a:ext uri="{FF2B5EF4-FFF2-40B4-BE49-F238E27FC236}">
                <a16:creationId xmlns:a16="http://schemas.microsoft.com/office/drawing/2014/main" id="{058FC95C-56CA-4476-8448-676619B9561B}"/>
              </a:ext>
            </a:extLst>
          </p:cNvPr>
          <p:cNvSpPr>
            <a:spLocks noGrp="1"/>
          </p:cNvSpPr>
          <p:nvPr>
            <p:ph type="body" sz="quarter" idx="10"/>
          </p:nvPr>
        </p:nvSpPr>
        <p:spPr/>
        <p:txBody>
          <a:bodyPr/>
          <a:lstStyle/>
          <a:p>
            <a:r>
              <a:rPr lang="en-US" dirty="0"/>
              <a:t>Without dynamic data members</a:t>
            </a:r>
          </a:p>
        </p:txBody>
      </p:sp>
      <p:sp>
        <p:nvSpPr>
          <p:cNvPr id="7" name="TextBox 6">
            <a:extLst>
              <a:ext uri="{FF2B5EF4-FFF2-40B4-BE49-F238E27FC236}">
                <a16:creationId xmlns:a16="http://schemas.microsoft.com/office/drawing/2014/main" id="{EF403D81-93C4-49E6-9BBF-6B274E2E514C}"/>
              </a:ext>
            </a:extLst>
          </p:cNvPr>
          <p:cNvSpPr txBox="1"/>
          <p:nvPr/>
        </p:nvSpPr>
        <p:spPr>
          <a:xfrm>
            <a:off x="5496958" y="1188030"/>
            <a:ext cx="5321463" cy="4801314"/>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typedef struct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A64CFF"/>
                </a:solidFill>
                <a:latin typeface="Consolas" panose="020B0609020204030204" pitchFamily="49" charset="0"/>
                <a:cs typeface="Courier New" panose="02070309020205020404" pitchFamily="49" charset="0"/>
              </a:rPr>
              <a:t>float</a:t>
            </a:r>
            <a:r>
              <a:rPr lang="en-US" sz="1700" dirty="0">
                <a:solidFill>
                  <a:schemeClr val="bg1"/>
                </a:solidFill>
                <a:latin typeface="Consolas" panose="020B0609020204030204" pitchFamily="49" charset="0"/>
                <a:cs typeface="Courier New" panose="02070309020205020404" pitchFamily="49" charset="0"/>
              </a:rPr>
              <a:t> x, y, z;</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float3;</a:t>
            </a:r>
          </a:p>
          <a:p>
            <a:pPr defTabSz="228600">
              <a:lnSpc>
                <a:spcPct val="90000"/>
              </a:lnSpc>
            </a:pPr>
            <a:endParaRPr lang="en-US" sz="1700" dirty="0">
              <a:solidFill>
                <a:srgbClr val="A64CFF"/>
              </a:solidFill>
              <a:latin typeface="Consolas" panose="020B0609020204030204" pitchFamily="49" charset="0"/>
              <a:cs typeface="Courier New" panose="02070309020205020404" pitchFamily="49" charset="0"/>
            </a:endParaRPr>
          </a:p>
          <a:p>
            <a:pPr defTabSz="228600">
              <a:lnSpc>
                <a:spcPct val="90000"/>
              </a:lnSpc>
            </a:pP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main(</a:t>
            </a: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argc</a:t>
            </a: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A64CFF"/>
                </a:solidFill>
                <a:latin typeface="Consolas" panose="020B0609020204030204" pitchFamily="49" charset="0"/>
                <a:cs typeface="Courier New" panose="02070309020205020404" pitchFamily="49" charset="0"/>
              </a:rPr>
              <a:t>char</a:t>
            </a: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argv</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N = </a:t>
            </a:r>
            <a:r>
              <a:rPr lang="en-US" sz="1700" dirty="0">
                <a:solidFill>
                  <a:srgbClr val="FF8738"/>
                </a:solidFill>
                <a:latin typeface="Consolas" panose="020B0609020204030204" pitchFamily="49" charset="0"/>
                <a:cs typeface="Courier New" panose="02070309020205020404" pitchFamily="49" charset="0"/>
              </a:rPr>
              <a:t>10</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float3* f3 = malloc(N * </a:t>
            </a:r>
            <a:r>
              <a:rPr lang="en-US" sz="1700" dirty="0" err="1">
                <a:solidFill>
                  <a:schemeClr val="bg1"/>
                </a:solidFill>
                <a:latin typeface="Consolas" panose="020B0609020204030204" pitchFamily="49" charset="0"/>
                <a:cs typeface="Courier New" panose="02070309020205020404" pitchFamily="49" charset="0"/>
              </a:rPr>
              <a:t>sizeof</a:t>
            </a:r>
            <a:r>
              <a:rPr lang="en-US" sz="1700" dirty="0">
                <a:solidFill>
                  <a:schemeClr val="bg1"/>
                </a:solidFill>
                <a:latin typeface="Consolas" panose="020B0609020204030204" pitchFamily="49" charset="0"/>
                <a:cs typeface="Courier New" panose="02070309020205020404" pitchFamily="49" charset="0"/>
              </a:rPr>
              <a:t>(float3));</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9A551C"/>
                </a:solidFill>
                <a:latin typeface="Consolas" panose="020B0609020204030204" pitchFamily="49" charset="0"/>
                <a:cs typeface="Courier New" panose="02070309020205020404" pitchFamily="49" charset="0"/>
              </a:rPr>
              <a:t>#pragma acc enter data create(f3[0:N])</a:t>
            </a:r>
          </a:p>
          <a:p>
            <a:pPr defTabSz="228600">
              <a:lnSpc>
                <a:spcPct val="90000"/>
              </a:lnSpc>
            </a:pPr>
            <a:endParaRPr lang="en-US" sz="17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9A551C"/>
                </a:solidFill>
                <a:latin typeface="Consolas" panose="020B0609020204030204" pitchFamily="49" charset="0"/>
                <a:cs typeface="Courier New" panose="02070309020205020404" pitchFamily="49" charset="0"/>
              </a:rPr>
              <a:t>#pragma acc kernels</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5570FD"/>
                </a:solidFill>
                <a:latin typeface="Consolas" panose="020B0609020204030204" pitchFamily="49" charset="0"/>
                <a:cs typeface="Courier New" panose="02070309020205020404" pitchFamily="49" charset="0"/>
              </a:rPr>
              <a:t>for</a:t>
            </a:r>
            <a:r>
              <a:rPr lang="en-US" sz="1700" dirty="0">
                <a:solidFill>
                  <a:schemeClr val="bg1"/>
                </a:solidFill>
                <a:latin typeface="Consolas" panose="020B0609020204030204" pitchFamily="49" charset="0"/>
                <a:cs typeface="Courier New" panose="02070309020205020404" pitchFamily="49" charset="0"/>
              </a:rPr>
              <a:t>(</a:t>
            </a: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i = </a:t>
            </a:r>
            <a:r>
              <a:rPr lang="en-US" sz="1700" dirty="0">
                <a:solidFill>
                  <a:srgbClr val="FF8738"/>
                </a:solidFill>
                <a:latin typeface="Consolas" panose="020B0609020204030204" pitchFamily="49" charset="0"/>
                <a:cs typeface="Courier New" panose="02070309020205020404" pitchFamily="49" charset="0"/>
              </a:rPr>
              <a:t>0</a:t>
            </a:r>
            <a:r>
              <a:rPr lang="en-US" sz="1700" dirty="0">
                <a:solidFill>
                  <a:schemeClr val="bg1"/>
                </a:solidFill>
                <a:latin typeface="Consolas" panose="020B0609020204030204" pitchFamily="49" charset="0"/>
                <a:cs typeface="Courier New" panose="02070309020205020404" pitchFamily="49" charset="0"/>
              </a:rPr>
              <a:t>; i &lt; N; i</a:t>
            </a:r>
            <a:r>
              <a:rPr lang="en-US" sz="1700" dirty="0">
                <a:solidFill>
                  <a:srgbClr val="030382"/>
                </a:solidFill>
                <a:latin typeface="Consolas" panose="020B0609020204030204" pitchFamily="49" charset="0"/>
                <a:cs typeface="Courier New" panose="02070309020205020404" pitchFamily="49" charset="0"/>
              </a:rPr>
              <a:t>++</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f3[i].x = </a:t>
            </a:r>
            <a:r>
              <a:rPr lang="en-US" sz="1700" dirty="0">
                <a:solidFill>
                  <a:srgbClr val="FF8738"/>
                </a:solidFill>
                <a:latin typeface="Consolas" panose="020B0609020204030204" pitchFamily="49" charset="0"/>
                <a:cs typeface="Courier New" panose="02070309020205020404" pitchFamily="49" charset="0"/>
              </a:rPr>
              <a:t>0.0f</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f3[i].y = </a:t>
            </a:r>
            <a:r>
              <a:rPr lang="en-US" sz="1700" dirty="0">
                <a:solidFill>
                  <a:srgbClr val="FF8738"/>
                </a:solidFill>
                <a:latin typeface="Consolas" panose="020B0609020204030204" pitchFamily="49" charset="0"/>
                <a:cs typeface="Courier New" panose="02070309020205020404" pitchFamily="49" charset="0"/>
              </a:rPr>
              <a:t>0.0f</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f3[i].z = </a:t>
            </a:r>
            <a:r>
              <a:rPr lang="en-US" sz="1700" dirty="0">
                <a:solidFill>
                  <a:srgbClr val="FF8738"/>
                </a:solidFill>
                <a:latin typeface="Consolas" panose="020B0609020204030204" pitchFamily="49" charset="0"/>
                <a:cs typeface="Courier New" panose="02070309020205020404" pitchFamily="49" charset="0"/>
              </a:rPr>
              <a:t>0.0f</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17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9A551C"/>
                </a:solidFill>
                <a:latin typeface="Consolas" panose="020B0609020204030204" pitchFamily="49" charset="0"/>
                <a:cs typeface="Courier New" panose="02070309020205020404" pitchFamily="49" charset="0"/>
              </a:rPr>
              <a:t>#pragma acc exit data delete(f3)</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free(f3);</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a:t>
            </a:r>
          </a:p>
        </p:txBody>
      </p:sp>
      <p:sp>
        <p:nvSpPr>
          <p:cNvPr id="8" name="Content Placeholder 2">
            <a:extLst>
              <a:ext uri="{FF2B5EF4-FFF2-40B4-BE49-F238E27FC236}">
                <a16:creationId xmlns:a16="http://schemas.microsoft.com/office/drawing/2014/main" id="{0CD77A52-9F6D-4F17-9EB1-734D9F0E9139}"/>
              </a:ext>
            </a:extLst>
          </p:cNvPr>
          <p:cNvSpPr>
            <a:spLocks noGrp="1"/>
          </p:cNvSpPr>
          <p:nvPr>
            <p:ph idx="1"/>
          </p:nvPr>
        </p:nvSpPr>
        <p:spPr>
          <a:xfrm>
            <a:off x="419641" y="1713493"/>
            <a:ext cx="4942782" cy="3718925"/>
          </a:xfrm>
        </p:spPr>
        <p:txBody>
          <a:bodyPr/>
          <a:lstStyle/>
          <a:p>
            <a:r>
              <a:rPr lang="en-US" dirty="0"/>
              <a:t>Dynamic data members are anything contained within a struct that can have a </a:t>
            </a:r>
            <a:r>
              <a:rPr lang="en-US" b="1" dirty="0"/>
              <a:t>variable size</a:t>
            </a:r>
            <a:r>
              <a:rPr lang="en-US" dirty="0"/>
              <a:t>, such as dynamically allocated arrays</a:t>
            </a:r>
          </a:p>
          <a:p>
            <a:r>
              <a:rPr lang="en-US" dirty="0"/>
              <a:t>OpenACC is easily able to copy our struct to device memory because everything in our float3 struct has a </a:t>
            </a:r>
            <a:r>
              <a:rPr lang="en-US" b="1" dirty="0"/>
              <a:t>fixed size</a:t>
            </a:r>
          </a:p>
          <a:p>
            <a:r>
              <a:rPr lang="en-US" dirty="0"/>
              <a:t>But what if the </a:t>
            </a:r>
            <a:r>
              <a:rPr lang="en-US" dirty="0" err="1"/>
              <a:t>struct</a:t>
            </a:r>
            <a:r>
              <a:rPr lang="en-US" dirty="0"/>
              <a:t> had dynamically allocated members?</a:t>
            </a:r>
          </a:p>
        </p:txBody>
      </p:sp>
      <p:sp>
        <p:nvSpPr>
          <p:cNvPr id="3" name="Rectangle 2">
            <a:extLst>
              <a:ext uri="{FF2B5EF4-FFF2-40B4-BE49-F238E27FC236}">
                <a16:creationId xmlns:a16="http://schemas.microsoft.com/office/drawing/2014/main" id="{DD699552-D7B7-4092-8079-65F964227983}"/>
              </a:ext>
            </a:extLst>
          </p:cNvPr>
          <p:cNvSpPr/>
          <p:nvPr/>
        </p:nvSpPr>
        <p:spPr>
          <a:xfrm>
            <a:off x="5727700" y="1473200"/>
            <a:ext cx="1803400" cy="240293"/>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83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3"/>
                                        </p:tgtEl>
                                      </p:cBhvr>
                                    </p:animEffect>
                                    <p:set>
                                      <p:cBhvr>
                                        <p:cTn id="21" dur="1" fill="hold">
                                          <p:stCondLst>
                                            <p:cond delay="499"/>
                                          </p:stCondLst>
                                        </p:cTn>
                                        <p:tgtEl>
                                          <p:spTgt spid="3"/>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animEffect transition="in" filter="fade">
                                      <p:cBhvr>
                                        <p:cTn id="25"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67CDE-BAEA-44B2-965A-A13360693ACA}"/>
              </a:ext>
            </a:extLst>
          </p:cNvPr>
          <p:cNvSpPr>
            <a:spLocks noGrp="1"/>
          </p:cNvSpPr>
          <p:nvPr>
            <p:ph type="title"/>
          </p:nvPr>
        </p:nvSpPr>
        <p:spPr/>
        <p:txBody>
          <a:bodyPr/>
          <a:lstStyle/>
          <a:p>
            <a:r>
              <a:rPr lang="en-US" dirty="0"/>
              <a:t>C structs</a:t>
            </a:r>
          </a:p>
        </p:txBody>
      </p:sp>
      <p:sp>
        <p:nvSpPr>
          <p:cNvPr id="4" name="Text Placeholder 3">
            <a:extLst>
              <a:ext uri="{FF2B5EF4-FFF2-40B4-BE49-F238E27FC236}">
                <a16:creationId xmlns:a16="http://schemas.microsoft.com/office/drawing/2014/main" id="{058FC95C-56CA-4476-8448-676619B9561B}"/>
              </a:ext>
            </a:extLst>
          </p:cNvPr>
          <p:cNvSpPr>
            <a:spLocks noGrp="1"/>
          </p:cNvSpPr>
          <p:nvPr>
            <p:ph type="body" sz="quarter" idx="10"/>
          </p:nvPr>
        </p:nvSpPr>
        <p:spPr/>
        <p:txBody>
          <a:bodyPr/>
          <a:lstStyle/>
          <a:p>
            <a:r>
              <a:rPr lang="en-US" dirty="0"/>
              <a:t>With dynamic data members</a:t>
            </a:r>
          </a:p>
        </p:txBody>
      </p:sp>
      <p:sp>
        <p:nvSpPr>
          <p:cNvPr id="7" name="TextBox 6">
            <a:extLst>
              <a:ext uri="{FF2B5EF4-FFF2-40B4-BE49-F238E27FC236}">
                <a16:creationId xmlns:a16="http://schemas.microsoft.com/office/drawing/2014/main" id="{EF403D81-93C4-49E6-9BBF-6B274E2E514C}"/>
              </a:ext>
            </a:extLst>
          </p:cNvPr>
          <p:cNvSpPr txBox="1"/>
          <p:nvPr/>
        </p:nvSpPr>
        <p:spPr>
          <a:xfrm>
            <a:off x="5284520" y="1188034"/>
            <a:ext cx="5533902" cy="4801314"/>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typedef struct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A64CFF"/>
                </a:solidFill>
                <a:latin typeface="Consolas" panose="020B0609020204030204" pitchFamily="49" charset="0"/>
                <a:cs typeface="Courier New" panose="02070309020205020404" pitchFamily="49" charset="0"/>
              </a:rPr>
              <a:t>float</a:t>
            </a: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arr</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vector;</a:t>
            </a:r>
          </a:p>
          <a:p>
            <a:pPr defTabSz="228600">
              <a:lnSpc>
                <a:spcPct val="90000"/>
              </a:lnSpc>
            </a:pPr>
            <a:endParaRPr lang="en-US" sz="1700" dirty="0">
              <a:solidFill>
                <a:srgbClr val="A64CFF"/>
              </a:solidFill>
              <a:latin typeface="Consolas" panose="020B0609020204030204" pitchFamily="49" charset="0"/>
              <a:cs typeface="Courier New" panose="02070309020205020404" pitchFamily="49" charset="0"/>
            </a:endParaRPr>
          </a:p>
          <a:p>
            <a:pPr defTabSz="228600">
              <a:lnSpc>
                <a:spcPct val="90000"/>
              </a:lnSpc>
            </a:pP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main(</a:t>
            </a: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argc</a:t>
            </a: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A64CFF"/>
                </a:solidFill>
                <a:latin typeface="Consolas" panose="020B0609020204030204" pitchFamily="49" charset="0"/>
                <a:cs typeface="Courier New" panose="02070309020205020404" pitchFamily="49" charset="0"/>
              </a:rPr>
              <a:t>char</a:t>
            </a: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argv</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vector v;</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v.n</a:t>
            </a:r>
            <a:r>
              <a:rPr lang="en-US" sz="1700" dirty="0">
                <a:solidFill>
                  <a:schemeClr val="bg1"/>
                </a:solidFill>
                <a:latin typeface="Consolas" panose="020B0609020204030204" pitchFamily="49" charset="0"/>
                <a:cs typeface="Courier New" panose="02070309020205020404" pitchFamily="49" charset="0"/>
              </a:rPr>
              <a:t> = </a:t>
            </a:r>
            <a:r>
              <a:rPr lang="en-US" sz="1700" dirty="0">
                <a:solidFill>
                  <a:srgbClr val="FF8738"/>
                </a:solidFill>
                <a:latin typeface="Consolas" panose="020B0609020204030204" pitchFamily="49" charset="0"/>
                <a:cs typeface="Courier New" panose="02070309020205020404" pitchFamily="49" charset="0"/>
              </a:rPr>
              <a:t>10</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v.arr</a:t>
            </a:r>
            <a:r>
              <a:rPr lang="en-US" sz="1700" dirty="0">
                <a:solidFill>
                  <a:schemeClr val="bg1"/>
                </a:solidFill>
                <a:latin typeface="Consolas" panose="020B0609020204030204" pitchFamily="49" charset="0"/>
                <a:cs typeface="Courier New" panose="02070309020205020404" pitchFamily="49" charset="0"/>
              </a:rPr>
              <a:t> = (</a:t>
            </a:r>
            <a:r>
              <a:rPr lang="en-US" sz="1700" dirty="0">
                <a:solidFill>
                  <a:srgbClr val="A64CFF"/>
                </a:solidFill>
                <a:latin typeface="Consolas" panose="020B0609020204030204" pitchFamily="49" charset="0"/>
                <a:cs typeface="Courier New" panose="02070309020205020404" pitchFamily="49" charset="0"/>
              </a:rPr>
              <a:t>float</a:t>
            </a:r>
            <a:r>
              <a:rPr lang="en-US" sz="1700" dirty="0">
                <a:solidFill>
                  <a:schemeClr val="bg1"/>
                </a:solidFill>
                <a:latin typeface="Consolas" panose="020B0609020204030204" pitchFamily="49" charset="0"/>
                <a:cs typeface="Courier New" panose="02070309020205020404" pitchFamily="49" charset="0"/>
              </a:rPr>
              <a:t>*) malloc(</a:t>
            </a:r>
            <a:r>
              <a:rPr lang="en-US" sz="1700" dirty="0" err="1">
                <a:solidFill>
                  <a:schemeClr val="bg1"/>
                </a:solidFill>
                <a:latin typeface="Consolas" panose="020B0609020204030204" pitchFamily="49" charset="0"/>
                <a:cs typeface="Courier New" panose="02070309020205020404" pitchFamily="49" charset="0"/>
              </a:rPr>
              <a:t>v.n</a:t>
            </a:r>
            <a:r>
              <a:rPr lang="en-US" sz="1700" dirty="0">
                <a:solidFill>
                  <a:schemeClr val="bg1"/>
                </a:solidFill>
                <a:latin typeface="Consolas" panose="020B0609020204030204" pitchFamily="49" charset="0"/>
                <a:cs typeface="Courier New" panose="02070309020205020404" pitchFamily="49" charset="0"/>
              </a:rPr>
              <a:t>*</a:t>
            </a:r>
            <a:r>
              <a:rPr lang="en-US" sz="1700" dirty="0" err="1">
                <a:solidFill>
                  <a:schemeClr val="bg1"/>
                </a:solidFill>
                <a:latin typeface="Consolas" panose="020B0609020204030204" pitchFamily="49" charset="0"/>
                <a:cs typeface="Courier New" panose="02070309020205020404" pitchFamily="49" charset="0"/>
              </a:rPr>
              <a:t>sizeof</a:t>
            </a:r>
            <a:r>
              <a:rPr lang="en-US" sz="1700" dirty="0">
                <a:solidFill>
                  <a:schemeClr val="bg1"/>
                </a:solidFill>
                <a:latin typeface="Consolas" panose="020B0609020204030204" pitchFamily="49" charset="0"/>
                <a:cs typeface="Courier New" panose="02070309020205020404" pitchFamily="49" charset="0"/>
              </a:rPr>
              <a:t>(</a:t>
            </a:r>
            <a:r>
              <a:rPr lang="en-US" sz="1700" dirty="0">
                <a:solidFill>
                  <a:srgbClr val="A64CFF"/>
                </a:solidFill>
                <a:latin typeface="Consolas" panose="020B0609020204030204" pitchFamily="49" charset="0"/>
                <a:cs typeface="Courier New" panose="02070309020205020404" pitchFamily="49" charset="0"/>
              </a:rPr>
              <a:t>float</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9A551C"/>
                </a:solidFill>
                <a:latin typeface="Consolas" panose="020B0609020204030204" pitchFamily="49" charset="0"/>
                <a:cs typeface="Courier New" panose="02070309020205020404" pitchFamily="49" charset="0"/>
              </a:rPr>
              <a:t>#pragma acc enter data copyin(v)</a:t>
            </a:r>
          </a:p>
          <a:p>
            <a:pPr defTabSz="228600">
              <a:lnSpc>
                <a:spcPct val="90000"/>
              </a:lnSpc>
            </a:pPr>
            <a:r>
              <a:rPr lang="en-US" sz="1700" dirty="0">
                <a:solidFill>
                  <a:srgbClr val="9A551C"/>
                </a:solidFill>
                <a:latin typeface="Consolas" panose="020B0609020204030204" pitchFamily="49" charset="0"/>
                <a:cs typeface="Courier New" panose="02070309020205020404" pitchFamily="49" charset="0"/>
              </a:rPr>
              <a:t>	#pragma acc enter data create(</a:t>
            </a:r>
            <a:r>
              <a:rPr lang="en-US" sz="1700" dirty="0" err="1">
                <a:solidFill>
                  <a:srgbClr val="9A551C"/>
                </a:solidFill>
                <a:latin typeface="Consolas" panose="020B0609020204030204" pitchFamily="49" charset="0"/>
                <a:cs typeface="Courier New" panose="02070309020205020404" pitchFamily="49" charset="0"/>
              </a:rPr>
              <a:t>v.arr</a:t>
            </a:r>
            <a:r>
              <a:rPr lang="en-US" sz="1700" dirty="0">
                <a:solidFill>
                  <a:srgbClr val="9A551C"/>
                </a:solidFill>
                <a:latin typeface="Consolas" panose="020B0609020204030204" pitchFamily="49" charset="0"/>
                <a:cs typeface="Courier New" panose="02070309020205020404" pitchFamily="49" charset="0"/>
              </a:rPr>
              <a:t>[0:v.n])</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sz="17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9A551C"/>
                </a:solidFill>
                <a:latin typeface="Consolas" panose="020B0609020204030204" pitchFamily="49" charset="0"/>
                <a:cs typeface="Courier New" panose="02070309020205020404" pitchFamily="49" charset="0"/>
              </a:rPr>
              <a:t>#pragma acc exit data delete(</a:t>
            </a:r>
            <a:r>
              <a:rPr lang="en-US" sz="1700" dirty="0" err="1">
                <a:solidFill>
                  <a:srgbClr val="9A551C"/>
                </a:solidFill>
                <a:latin typeface="Consolas" panose="020B0609020204030204" pitchFamily="49" charset="0"/>
                <a:cs typeface="Courier New" panose="02070309020205020404" pitchFamily="49" charset="0"/>
              </a:rPr>
              <a:t>v.arr</a:t>
            </a:r>
            <a:r>
              <a:rPr lang="en-US" sz="1700" dirty="0">
                <a:solidFill>
                  <a:srgbClr val="9A551C"/>
                </a:solidFill>
                <a:latin typeface="Consolas" panose="020B0609020204030204" pitchFamily="49" charset="0"/>
                <a:cs typeface="Courier New" panose="02070309020205020404" pitchFamily="49" charset="0"/>
              </a:rPr>
              <a:t>)</a:t>
            </a:r>
          </a:p>
          <a:p>
            <a:pPr defTabSz="228600">
              <a:lnSpc>
                <a:spcPct val="90000"/>
              </a:lnSpc>
            </a:pPr>
            <a:r>
              <a:rPr lang="en-US" sz="1700" dirty="0">
                <a:solidFill>
                  <a:srgbClr val="9A551C"/>
                </a:solidFill>
                <a:latin typeface="Consolas" panose="020B0609020204030204" pitchFamily="49" charset="0"/>
                <a:cs typeface="Courier New" panose="02070309020205020404" pitchFamily="49" charset="0"/>
              </a:rPr>
              <a:t>	#pragma acc exit data delete(v)</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free(</a:t>
            </a:r>
            <a:r>
              <a:rPr lang="en-US" sz="1700" dirty="0" err="1">
                <a:solidFill>
                  <a:schemeClr val="bg1"/>
                </a:solidFill>
                <a:latin typeface="Consolas" panose="020B0609020204030204" pitchFamily="49" charset="0"/>
                <a:cs typeface="Courier New" panose="02070309020205020404" pitchFamily="49" charset="0"/>
              </a:rPr>
              <a:t>v.arr</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a:t>
            </a:r>
          </a:p>
        </p:txBody>
      </p:sp>
      <p:sp>
        <p:nvSpPr>
          <p:cNvPr id="8" name="Content Placeholder 2">
            <a:extLst>
              <a:ext uri="{FF2B5EF4-FFF2-40B4-BE49-F238E27FC236}">
                <a16:creationId xmlns:a16="http://schemas.microsoft.com/office/drawing/2014/main" id="{0CD77A52-9F6D-4F17-9EB1-734D9F0E9139}"/>
              </a:ext>
            </a:extLst>
          </p:cNvPr>
          <p:cNvSpPr>
            <a:spLocks noGrp="1"/>
          </p:cNvSpPr>
          <p:nvPr>
            <p:ph idx="1"/>
          </p:nvPr>
        </p:nvSpPr>
        <p:spPr>
          <a:xfrm>
            <a:off x="436740" y="1962361"/>
            <a:ext cx="4847780" cy="3718925"/>
          </a:xfrm>
        </p:spPr>
        <p:txBody>
          <a:bodyPr/>
          <a:lstStyle/>
          <a:p>
            <a:r>
              <a:rPr lang="en-US" dirty="0"/>
              <a:t>OpenACC does not have enough information to copy the </a:t>
            </a:r>
            <a:r>
              <a:rPr lang="en-US" dirty="0" err="1"/>
              <a:t>struct</a:t>
            </a:r>
            <a:r>
              <a:rPr lang="en-US" dirty="0"/>
              <a:t> and its dynamic members</a:t>
            </a:r>
          </a:p>
          <a:p>
            <a:r>
              <a:rPr lang="en-US" dirty="0"/>
              <a:t>You must first copy the struct into device memory, then allocate/copy the dynamic members into device memory</a:t>
            </a:r>
          </a:p>
          <a:p>
            <a:r>
              <a:rPr lang="en-US" dirty="0"/>
              <a:t>To </a:t>
            </a:r>
            <a:r>
              <a:rPr lang="en-US" dirty="0" err="1"/>
              <a:t>deallocate</a:t>
            </a:r>
            <a:r>
              <a:rPr lang="en-US" dirty="0"/>
              <a:t>, first deal with the dynamic members, then the </a:t>
            </a:r>
            <a:r>
              <a:rPr lang="en-US" dirty="0" err="1"/>
              <a:t>struct</a:t>
            </a:r>
            <a:endParaRPr lang="en-US" dirty="0"/>
          </a:p>
          <a:p>
            <a:r>
              <a:rPr lang="en-US" dirty="0"/>
              <a:t>OpenACC will automatically </a:t>
            </a:r>
            <a:r>
              <a:rPr lang="en-US" i="1" dirty="0"/>
              <a:t>attach</a:t>
            </a:r>
            <a:r>
              <a:rPr lang="en-US" dirty="0"/>
              <a:t> your dynamic members to the </a:t>
            </a:r>
            <a:r>
              <a:rPr lang="en-US" dirty="0" err="1"/>
              <a:t>struct</a:t>
            </a:r>
            <a:endParaRPr lang="en-US" dirty="0"/>
          </a:p>
        </p:txBody>
      </p:sp>
      <p:sp>
        <p:nvSpPr>
          <p:cNvPr id="3" name="Rectangle 2">
            <a:extLst>
              <a:ext uri="{FF2B5EF4-FFF2-40B4-BE49-F238E27FC236}">
                <a16:creationId xmlns:a16="http://schemas.microsoft.com/office/drawing/2014/main" id="{C2683474-DB85-4C0D-A1D0-2458C3CE05F4}"/>
              </a:ext>
            </a:extLst>
          </p:cNvPr>
          <p:cNvSpPr/>
          <p:nvPr/>
        </p:nvSpPr>
        <p:spPr>
          <a:xfrm>
            <a:off x="5461000" y="3746500"/>
            <a:ext cx="4038600" cy="3429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45C6369-63E9-4802-AE80-CE131288C09A}"/>
              </a:ext>
            </a:extLst>
          </p:cNvPr>
          <p:cNvSpPr/>
          <p:nvPr/>
        </p:nvSpPr>
        <p:spPr>
          <a:xfrm>
            <a:off x="5473700" y="4006850"/>
            <a:ext cx="5308600" cy="3429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DA01-FA52-4887-822C-AE297DC9E3A8}"/>
              </a:ext>
            </a:extLst>
          </p:cNvPr>
          <p:cNvSpPr/>
          <p:nvPr/>
        </p:nvSpPr>
        <p:spPr>
          <a:xfrm>
            <a:off x="5524500" y="4913388"/>
            <a:ext cx="4368800" cy="34290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880C11E-17F6-4F87-A66E-16615D928B16}"/>
              </a:ext>
            </a:extLst>
          </p:cNvPr>
          <p:cNvSpPr/>
          <p:nvPr/>
        </p:nvSpPr>
        <p:spPr>
          <a:xfrm>
            <a:off x="5575300" y="5205488"/>
            <a:ext cx="3784600" cy="255512"/>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7050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3"/>
                                        </p:tgtEl>
                                      </p:cBhvr>
                                    </p:animEffect>
                                    <p:set>
                                      <p:cBhvr>
                                        <p:cTn id="21" dur="1" fill="hold">
                                          <p:stCondLst>
                                            <p:cond delay="499"/>
                                          </p:stCondLst>
                                        </p:cTn>
                                        <p:tgtEl>
                                          <p:spTgt spid="3"/>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1" nodeType="clickEffect">
                                  <p:stCondLst>
                                    <p:cond delay="0"/>
                                  </p:stCondLst>
                                  <p:childTnLst>
                                    <p:animEffect transition="out" filter="fade">
                                      <p:cBhvr>
                                        <p:cTn id="29" dur="500"/>
                                        <p:tgtEl>
                                          <p:spTgt spid="9"/>
                                        </p:tgtEl>
                                      </p:cBhvr>
                                    </p:animEffect>
                                    <p:set>
                                      <p:cBhvr>
                                        <p:cTn id="30" dur="1" fill="hold">
                                          <p:stCondLst>
                                            <p:cond delay="499"/>
                                          </p:stCondLst>
                                        </p:cTn>
                                        <p:tgtEl>
                                          <p:spTgt spid="9"/>
                                        </p:tgtEl>
                                        <p:attrNameLst>
                                          <p:attrName>style.visibility</p:attrName>
                                        </p:attrNameLst>
                                      </p:cBhvr>
                                      <p:to>
                                        <p:strVal val="hidden"/>
                                      </p:to>
                                    </p:se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1" nodeType="clickEffect">
                                  <p:stCondLst>
                                    <p:cond delay="0"/>
                                  </p:stCondLst>
                                  <p:childTnLst>
                                    <p:animEffect transition="out" filter="fade">
                                      <p:cBhvr>
                                        <p:cTn id="38" dur="500"/>
                                        <p:tgtEl>
                                          <p:spTgt spid="10"/>
                                        </p:tgtEl>
                                      </p:cBhvr>
                                    </p:animEffect>
                                    <p:set>
                                      <p:cBhvr>
                                        <p:cTn id="39" dur="1" fill="hold">
                                          <p:stCondLst>
                                            <p:cond delay="499"/>
                                          </p:stCondLst>
                                        </p:cTn>
                                        <p:tgtEl>
                                          <p:spTgt spid="10"/>
                                        </p:tgtEl>
                                        <p:attrNameLst>
                                          <p:attrName>style.visibility</p:attrName>
                                        </p:attrNameLst>
                                      </p:cBhvr>
                                      <p:to>
                                        <p:strVal val="hidden"/>
                                      </p:to>
                                    </p:set>
                                  </p:childTnLst>
                                </p:cTn>
                              </p:par>
                            </p:childTnLst>
                          </p:cTn>
                        </p:par>
                        <p:par>
                          <p:cTn id="40" fill="hold">
                            <p:stCondLst>
                              <p:cond delay="500"/>
                            </p:stCondLst>
                            <p:childTnLst>
                              <p:par>
                                <p:cTn id="41" presetID="10" presetClass="entr" presetSubtype="0" fill="hold" nodeType="afterEffect">
                                  <p:stCondLst>
                                    <p:cond delay="0"/>
                                  </p:stCondLst>
                                  <p:childTnLst>
                                    <p:set>
                                      <p:cBhvr>
                                        <p:cTn id="42" dur="1" fill="hold">
                                          <p:stCondLst>
                                            <p:cond delay="0"/>
                                          </p:stCondLst>
                                        </p:cTn>
                                        <p:tgtEl>
                                          <p:spTgt spid="8">
                                            <p:txEl>
                                              <p:pRg st="2" end="2"/>
                                            </p:txEl>
                                          </p:spTgt>
                                        </p:tgtEl>
                                        <p:attrNameLst>
                                          <p:attrName>style.visibility</p:attrName>
                                        </p:attrNameLst>
                                      </p:cBhvr>
                                      <p:to>
                                        <p:strVal val="visible"/>
                                      </p:to>
                                    </p:set>
                                    <p:animEffect transition="in" filter="fade">
                                      <p:cBhvr>
                                        <p:cTn id="43" dur="500"/>
                                        <p:tgtEl>
                                          <p:spTgt spid="8">
                                            <p:txEl>
                                              <p:pRg st="2" end="2"/>
                                            </p:txEl>
                                          </p:spTgt>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8">
                                            <p:txEl>
                                              <p:pRg st="3" end="3"/>
                                            </p:txEl>
                                          </p:spTgt>
                                        </p:tgtEl>
                                        <p:attrNameLst>
                                          <p:attrName>style.visibility</p:attrName>
                                        </p:attrNameLst>
                                      </p:cBhvr>
                                      <p:to>
                                        <p:strVal val="visible"/>
                                      </p:to>
                                    </p:set>
                                    <p:animEffect transition="in" filter="fade">
                                      <p:cBhvr>
                                        <p:cTn id="47" dur="500"/>
                                        <p:tgtEl>
                                          <p:spTgt spid="8">
                                            <p:txEl>
                                              <p:pRg st="3" end="3"/>
                                            </p:txEl>
                                          </p:spTgt>
                                        </p:tgtEl>
                                      </p:cBhvr>
                                    </p:animEffect>
                                  </p:childTnLst>
                                </p:cTn>
                              </p:par>
                            </p:childTnLst>
                          </p:cTn>
                        </p:par>
                        <p:par>
                          <p:cTn id="48" fill="hold">
                            <p:stCondLst>
                              <p:cond delay="1500"/>
                            </p:stCondLst>
                            <p:childTnLst>
                              <p:par>
                                <p:cTn id="49" presetID="10" presetClass="entr" presetSubtype="0" fill="hold" grpId="0"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9" grpId="0" animBg="1"/>
      <p:bldP spid="9" grpId="1" animBg="1"/>
      <p:bldP spid="10" grpId="0" animBg="1"/>
      <p:bldP spid="10" grpId="1" animBg="1"/>
      <p:bldP spid="11"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67CDE-BAEA-44B2-965A-A13360693ACA}"/>
              </a:ext>
            </a:extLst>
          </p:cNvPr>
          <p:cNvSpPr>
            <a:spLocks noGrp="1"/>
          </p:cNvSpPr>
          <p:nvPr>
            <p:ph type="title"/>
          </p:nvPr>
        </p:nvSpPr>
        <p:spPr/>
        <p:txBody>
          <a:bodyPr/>
          <a:lstStyle/>
          <a:p>
            <a:r>
              <a:rPr lang="en-US" dirty="0"/>
              <a:t>C++ structs/classes</a:t>
            </a:r>
          </a:p>
        </p:txBody>
      </p:sp>
      <p:sp>
        <p:nvSpPr>
          <p:cNvPr id="4" name="Text Placeholder 3">
            <a:extLst>
              <a:ext uri="{FF2B5EF4-FFF2-40B4-BE49-F238E27FC236}">
                <a16:creationId xmlns:a16="http://schemas.microsoft.com/office/drawing/2014/main" id="{058FC95C-56CA-4476-8448-676619B9561B}"/>
              </a:ext>
            </a:extLst>
          </p:cNvPr>
          <p:cNvSpPr>
            <a:spLocks noGrp="1"/>
          </p:cNvSpPr>
          <p:nvPr>
            <p:ph type="body" sz="quarter" idx="10"/>
          </p:nvPr>
        </p:nvSpPr>
        <p:spPr/>
        <p:txBody>
          <a:bodyPr/>
          <a:lstStyle/>
          <a:p>
            <a:r>
              <a:rPr lang="en-US" dirty="0"/>
              <a:t>With dynamic data members</a:t>
            </a:r>
          </a:p>
        </p:txBody>
      </p:sp>
      <p:sp>
        <p:nvSpPr>
          <p:cNvPr id="7" name="TextBox 6">
            <a:extLst>
              <a:ext uri="{FF2B5EF4-FFF2-40B4-BE49-F238E27FC236}">
                <a16:creationId xmlns:a16="http://schemas.microsoft.com/office/drawing/2014/main" id="{EF403D81-93C4-49E6-9BBF-6B274E2E514C}"/>
              </a:ext>
            </a:extLst>
          </p:cNvPr>
          <p:cNvSpPr txBox="1"/>
          <p:nvPr/>
        </p:nvSpPr>
        <p:spPr>
          <a:xfrm>
            <a:off x="5284520" y="1541212"/>
            <a:ext cx="5533902" cy="4094967"/>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class vector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private:</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A64CFF"/>
                </a:solidFill>
                <a:latin typeface="Consolas" panose="020B0609020204030204" pitchFamily="49" charset="0"/>
                <a:cs typeface="Courier New" panose="02070309020205020404" pitchFamily="49" charset="0"/>
              </a:rPr>
              <a:t>float</a:t>
            </a: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arr</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public:</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vector(</a:t>
            </a:r>
            <a:r>
              <a:rPr lang="en-US" sz="1700" dirty="0" err="1">
                <a:solidFill>
                  <a:srgbClr val="A64CFF"/>
                </a:solidFill>
                <a:latin typeface="Consolas" panose="020B0609020204030204" pitchFamily="49" charset="0"/>
                <a:cs typeface="Courier New" panose="02070309020205020404" pitchFamily="49" charset="0"/>
              </a:rPr>
              <a:t>int</a:t>
            </a:r>
            <a:r>
              <a:rPr lang="en-US" sz="1700"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n = size;</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err="1">
                <a:solidFill>
                  <a:schemeClr val="bg1"/>
                </a:solidFill>
                <a:latin typeface="Consolas" panose="020B0609020204030204" pitchFamily="49" charset="0"/>
                <a:cs typeface="Courier New" panose="02070309020205020404" pitchFamily="49" charset="0"/>
              </a:rPr>
              <a:t>arr</a:t>
            </a:r>
            <a:r>
              <a:rPr lang="en-US" sz="1700" dirty="0">
                <a:solidFill>
                  <a:schemeClr val="bg1"/>
                </a:solidFill>
                <a:latin typeface="Consolas" panose="020B0609020204030204" pitchFamily="49" charset="0"/>
                <a:cs typeface="Courier New" panose="02070309020205020404" pitchFamily="49" charset="0"/>
              </a:rPr>
              <a:t> = new </a:t>
            </a:r>
            <a:r>
              <a:rPr lang="en-US" sz="1700" dirty="0">
                <a:solidFill>
                  <a:srgbClr val="A64CFF"/>
                </a:solidFill>
                <a:latin typeface="Consolas" panose="020B0609020204030204" pitchFamily="49" charset="0"/>
                <a:cs typeface="Courier New" panose="02070309020205020404" pitchFamily="49" charset="0"/>
              </a:rPr>
              <a:t>float</a:t>
            </a:r>
            <a:r>
              <a:rPr lang="en-US" sz="1700" dirty="0">
                <a:solidFill>
                  <a:schemeClr val="bg1"/>
                </a:solidFill>
                <a:latin typeface="Consolas" panose="020B0609020204030204" pitchFamily="49" charset="0"/>
                <a:cs typeface="Courier New" panose="02070309020205020404" pitchFamily="49" charset="0"/>
              </a:rPr>
              <a:t>[n];</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9A551C"/>
                </a:solidFill>
                <a:latin typeface="Consolas" panose="020B0609020204030204" pitchFamily="49" charset="0"/>
                <a:cs typeface="Courier New" panose="02070309020205020404" pitchFamily="49" charset="0"/>
              </a:rPr>
              <a:t>#pragma acc enter data copyin(this)</a:t>
            </a:r>
          </a:p>
          <a:p>
            <a:pPr defTabSz="228600">
              <a:lnSpc>
                <a:spcPct val="90000"/>
              </a:lnSpc>
            </a:pPr>
            <a:r>
              <a:rPr lang="en-US" sz="1700" dirty="0">
                <a:solidFill>
                  <a:srgbClr val="9A551C"/>
                </a:solidFill>
                <a:latin typeface="Consolas" panose="020B0609020204030204" pitchFamily="49" charset="0"/>
                <a:cs typeface="Courier New" panose="02070309020205020404" pitchFamily="49" charset="0"/>
              </a:rPr>
              <a:t>			#pragma acc enter data create(</a:t>
            </a:r>
            <a:r>
              <a:rPr lang="en-US" sz="1700" dirty="0" err="1">
                <a:solidFill>
                  <a:srgbClr val="9A551C"/>
                </a:solidFill>
                <a:latin typeface="Consolas" panose="020B0609020204030204" pitchFamily="49" charset="0"/>
                <a:cs typeface="Courier New" panose="02070309020205020404" pitchFamily="49" charset="0"/>
              </a:rPr>
              <a:t>arr</a:t>
            </a:r>
            <a:r>
              <a:rPr lang="en-US" sz="1700" dirty="0">
                <a:solidFill>
                  <a:srgbClr val="9A551C"/>
                </a:solidFill>
                <a:latin typeface="Consolas" panose="020B0609020204030204" pitchFamily="49" charset="0"/>
                <a:cs typeface="Courier New" panose="02070309020205020404" pitchFamily="49" charset="0"/>
              </a:rPr>
              <a:t>[0:n])</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~vector(){</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r>
              <a:rPr lang="en-US" sz="1700" dirty="0">
                <a:solidFill>
                  <a:srgbClr val="9A551C"/>
                </a:solidFill>
                <a:latin typeface="Consolas" panose="020B0609020204030204" pitchFamily="49" charset="0"/>
                <a:cs typeface="Courier New" panose="02070309020205020404" pitchFamily="49" charset="0"/>
              </a:rPr>
              <a:t>#pragma acc exit data delete(</a:t>
            </a:r>
            <a:r>
              <a:rPr lang="en-US" sz="1700" dirty="0" err="1">
                <a:solidFill>
                  <a:srgbClr val="9A551C"/>
                </a:solidFill>
                <a:latin typeface="Consolas" panose="020B0609020204030204" pitchFamily="49" charset="0"/>
                <a:cs typeface="Courier New" panose="02070309020205020404" pitchFamily="49" charset="0"/>
              </a:rPr>
              <a:t>arr</a:t>
            </a:r>
            <a:r>
              <a:rPr lang="en-US" sz="1700" dirty="0">
                <a:solidFill>
                  <a:srgbClr val="9A551C"/>
                </a:solidFill>
                <a:latin typeface="Consolas" panose="020B0609020204030204" pitchFamily="49" charset="0"/>
                <a:cs typeface="Courier New" panose="02070309020205020404" pitchFamily="49" charset="0"/>
              </a:rPr>
              <a:t>)</a:t>
            </a:r>
          </a:p>
          <a:p>
            <a:pPr defTabSz="228600">
              <a:lnSpc>
                <a:spcPct val="90000"/>
              </a:lnSpc>
            </a:pPr>
            <a:r>
              <a:rPr lang="en-US" sz="1700" dirty="0">
                <a:solidFill>
                  <a:srgbClr val="9A551C"/>
                </a:solidFill>
                <a:latin typeface="Consolas" panose="020B0609020204030204" pitchFamily="49" charset="0"/>
                <a:cs typeface="Courier New" panose="02070309020205020404" pitchFamily="49" charset="0"/>
              </a:rPr>
              <a:t>			#pragma acc exit data delete(this)</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delete(</a:t>
            </a:r>
            <a:r>
              <a:rPr lang="en-US" sz="1700" dirty="0" err="1">
                <a:solidFill>
                  <a:schemeClr val="bg1"/>
                </a:solidFill>
                <a:latin typeface="Consolas" panose="020B0609020204030204" pitchFamily="49" charset="0"/>
                <a:cs typeface="Courier New" panose="02070309020205020404" pitchFamily="49" charset="0"/>
              </a:rPr>
              <a:t>arr</a:t>
            </a:r>
            <a:r>
              <a:rPr lang="en-US" sz="17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700" dirty="0">
                <a:solidFill>
                  <a:schemeClr val="bg1"/>
                </a:solidFill>
                <a:latin typeface="Consolas" panose="020B0609020204030204" pitchFamily="49" charset="0"/>
                <a:cs typeface="Courier New" panose="02070309020205020404" pitchFamily="49" charset="0"/>
              </a:rPr>
              <a:t>};</a:t>
            </a:r>
          </a:p>
        </p:txBody>
      </p:sp>
      <p:sp>
        <p:nvSpPr>
          <p:cNvPr id="8" name="Content Placeholder 2">
            <a:extLst>
              <a:ext uri="{FF2B5EF4-FFF2-40B4-BE49-F238E27FC236}">
                <a16:creationId xmlns:a16="http://schemas.microsoft.com/office/drawing/2014/main" id="{0CD77A52-9F6D-4F17-9EB1-734D9F0E9139}"/>
              </a:ext>
            </a:extLst>
          </p:cNvPr>
          <p:cNvSpPr>
            <a:spLocks noGrp="1"/>
          </p:cNvSpPr>
          <p:nvPr>
            <p:ph idx="1"/>
          </p:nvPr>
        </p:nvSpPr>
        <p:spPr>
          <a:xfrm>
            <a:off x="436740" y="2103035"/>
            <a:ext cx="4942782" cy="3718925"/>
          </a:xfrm>
        </p:spPr>
        <p:txBody>
          <a:bodyPr/>
          <a:lstStyle/>
          <a:p>
            <a:r>
              <a:rPr lang="en-US" dirty="0"/>
              <a:t>C++ Structs/Classes work the same exact way as they do in C</a:t>
            </a:r>
          </a:p>
          <a:p>
            <a:r>
              <a:rPr lang="en-US" dirty="0"/>
              <a:t>The main difference is that now we have to account for the implicit “this” pointer</a:t>
            </a:r>
          </a:p>
        </p:txBody>
      </p:sp>
    </p:spTree>
    <p:extLst>
      <p:ext uri="{BB962C8B-B14F-4D97-AF65-F5344CB8AC3E}">
        <p14:creationId xmlns:p14="http://schemas.microsoft.com/office/powerpoint/2010/main" val="154629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699310" y="178076"/>
            <a:ext cx="9528402" cy="590931"/>
          </a:xfrm>
        </p:spPr>
        <p:txBody>
          <a:bodyPr/>
          <a:lstStyle/>
          <a:p>
            <a:r>
              <a:rPr lang="en-US" dirty="0"/>
              <a:t>C++ Class Data SYNCHRONIZATION</a:t>
            </a:r>
          </a:p>
        </p:txBody>
      </p:sp>
      <p:sp>
        <p:nvSpPr>
          <p:cNvPr id="14" name="Content Placeholder 13"/>
          <p:cNvSpPr>
            <a:spLocks noGrp="1"/>
          </p:cNvSpPr>
          <p:nvPr>
            <p:ph idx="1"/>
          </p:nvPr>
        </p:nvSpPr>
        <p:spPr>
          <a:xfrm>
            <a:off x="363669" y="1181406"/>
            <a:ext cx="4988261" cy="3023041"/>
          </a:xfrm>
        </p:spPr>
        <p:txBody>
          <a:bodyPr/>
          <a:lstStyle/>
          <a:p>
            <a:pPr lvl="2"/>
            <a:r>
              <a:rPr lang="en-US" dirty="0"/>
              <a:t>Since data is encapsulated, the class needs to be extended to include data synchronization methods</a:t>
            </a:r>
          </a:p>
          <a:p>
            <a:pPr lvl="2"/>
            <a:r>
              <a:rPr lang="en-US" dirty="0"/>
              <a:t>Including explicit methods for host/device synchronization may ease C++ data management</a:t>
            </a:r>
          </a:p>
          <a:p>
            <a:pPr lvl="2"/>
            <a:r>
              <a:rPr lang="en-US" dirty="0"/>
              <a:t>Allows the class to be able to naturally handle synchronization, creating less code clutter</a:t>
            </a:r>
          </a:p>
        </p:txBody>
      </p:sp>
      <p:sp>
        <p:nvSpPr>
          <p:cNvPr id="4" name="TextBox 3"/>
          <p:cNvSpPr txBox="1"/>
          <p:nvPr/>
        </p:nvSpPr>
        <p:spPr>
          <a:xfrm>
            <a:off x="2790084" y="4369160"/>
            <a:ext cx="6084976" cy="1588127"/>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A64CFF"/>
                </a:solidFill>
                <a:latin typeface="Consolas" panose="020B0609020204030204" pitchFamily="49" charset="0"/>
                <a:cs typeface="Courier New" panose="02070309020205020404" pitchFamily="49" charset="0"/>
              </a:rPr>
              <a:t>void</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accUpdateSelf</a:t>
            </a:r>
            <a:r>
              <a:rPr lang="en-US" dirty="0">
                <a:solidFill>
                  <a:schemeClr val="bg1"/>
                </a:solidFill>
                <a:latin typeface="Consolas" panose="020B0609020204030204" pitchFamily="49" charset="0"/>
                <a:cs typeface="Courier New" panose="02070309020205020404" pitchFamily="49" charset="0"/>
              </a:rPr>
              <a:t>() {</a:t>
            </a:r>
          </a:p>
          <a:p>
            <a:pPr>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9A551C"/>
                </a:solidFill>
                <a:latin typeface="Consolas" panose="020B0609020204030204" pitchFamily="49" charset="0"/>
                <a:cs typeface="Courier New" panose="02070309020205020404" pitchFamily="49" charset="0"/>
              </a:rPr>
              <a:t>#pragma acc update self(</a:t>
            </a:r>
            <a:r>
              <a:rPr lang="en-US" dirty="0" err="1">
                <a:solidFill>
                  <a:srgbClr val="9A551C"/>
                </a:solidFill>
                <a:latin typeface="Consolas" panose="020B0609020204030204" pitchFamily="49" charset="0"/>
                <a:cs typeface="Courier New" panose="02070309020205020404" pitchFamily="49" charset="0"/>
              </a:rPr>
              <a:t>arr</a:t>
            </a:r>
            <a:r>
              <a:rPr lang="en-US" dirty="0">
                <a:solidFill>
                  <a:srgbClr val="9A551C"/>
                </a:solidFill>
                <a:latin typeface="Consolas" panose="020B0609020204030204" pitchFamily="49" charset="0"/>
                <a:cs typeface="Courier New" panose="02070309020205020404" pitchFamily="49" charset="0"/>
              </a:rPr>
              <a:t>[0:n])</a:t>
            </a:r>
          </a:p>
          <a:p>
            <a:pPr>
              <a:lnSpc>
                <a:spcPct val="90000"/>
              </a:lnSpc>
            </a:pPr>
            <a:r>
              <a:rPr lang="en-US" dirty="0">
                <a:solidFill>
                  <a:schemeClr val="bg1"/>
                </a:solidFill>
                <a:latin typeface="Consolas" panose="020B0609020204030204" pitchFamily="49" charset="0"/>
                <a:cs typeface="Courier New" panose="02070309020205020404" pitchFamily="49" charset="0"/>
              </a:rPr>
              <a:t>    }</a:t>
            </a:r>
          </a:p>
          <a:p>
            <a:pPr>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A64CFF"/>
                </a:solidFill>
                <a:latin typeface="Consolas" panose="020B0609020204030204" pitchFamily="49" charset="0"/>
                <a:cs typeface="Courier New" panose="02070309020205020404" pitchFamily="49" charset="0"/>
              </a:rPr>
              <a:t>void</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accUpdateDevice</a:t>
            </a:r>
            <a:r>
              <a:rPr lang="en-US" dirty="0">
                <a:solidFill>
                  <a:schemeClr val="bg1"/>
                </a:solidFill>
                <a:latin typeface="Consolas" panose="020B0609020204030204" pitchFamily="49" charset="0"/>
                <a:cs typeface="Courier New" panose="02070309020205020404" pitchFamily="49" charset="0"/>
              </a:rPr>
              <a:t>() {</a:t>
            </a:r>
          </a:p>
          <a:p>
            <a:pPr>
              <a:lnSpc>
                <a:spcPct val="90000"/>
              </a:lnSpc>
            </a:pPr>
            <a:r>
              <a:rPr lang="en-US" dirty="0">
                <a:solidFill>
                  <a:srgbClr val="9A551C"/>
                </a:solidFill>
                <a:latin typeface="Consolas" panose="020B0609020204030204" pitchFamily="49" charset="0"/>
                <a:cs typeface="Courier New" panose="02070309020205020404" pitchFamily="49" charset="0"/>
              </a:rPr>
              <a:t>		#pragma acc update device(</a:t>
            </a:r>
            <a:r>
              <a:rPr lang="en-US" dirty="0" err="1">
                <a:solidFill>
                  <a:srgbClr val="9A551C"/>
                </a:solidFill>
                <a:latin typeface="Consolas" panose="020B0609020204030204" pitchFamily="49" charset="0"/>
                <a:cs typeface="Courier New" panose="02070309020205020404" pitchFamily="49" charset="0"/>
              </a:rPr>
              <a:t>arr</a:t>
            </a:r>
            <a:r>
              <a:rPr lang="en-US" dirty="0">
                <a:solidFill>
                  <a:srgbClr val="9A551C"/>
                </a:solidFill>
                <a:latin typeface="Consolas" panose="020B0609020204030204" pitchFamily="49" charset="0"/>
                <a:cs typeface="Courier New" panose="02070309020205020404" pitchFamily="49" charset="0"/>
              </a:rPr>
              <a:t>[0:n])</a:t>
            </a:r>
          </a:p>
          <a:p>
            <a:pPr>
              <a:lnSpc>
                <a:spcPct val="90000"/>
              </a:lnSpc>
            </a:pPr>
            <a:r>
              <a:rPr lang="en-US" dirty="0">
                <a:solidFill>
                  <a:schemeClr val="bg1"/>
                </a:solidFill>
                <a:latin typeface="Consolas" panose="020B0609020204030204" pitchFamily="49" charset="0"/>
                <a:cs typeface="Courier New" panose="02070309020205020404" pitchFamily="49" charset="0"/>
              </a:rPr>
              <a:t>    }</a:t>
            </a:r>
          </a:p>
        </p:txBody>
      </p:sp>
      <p:sp>
        <p:nvSpPr>
          <p:cNvPr id="2" name="Rectangle 1">
            <a:extLst>
              <a:ext uri="{FF2B5EF4-FFF2-40B4-BE49-F238E27FC236}">
                <a16:creationId xmlns:a16="http://schemas.microsoft.com/office/drawing/2014/main" id="{0EBB776C-B869-4C44-B472-80240F4CB3AE}"/>
              </a:ext>
            </a:extLst>
          </p:cNvPr>
          <p:cNvSpPr/>
          <p:nvPr/>
        </p:nvSpPr>
        <p:spPr>
          <a:xfrm>
            <a:off x="5832572" y="1613648"/>
            <a:ext cx="1389530" cy="1389530"/>
          </a:xfrm>
          <a:prstGeom prst="rect">
            <a:avLst/>
          </a:prstGeom>
          <a:solidFill>
            <a:srgbClr val="0080A7"/>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729A067-ECCA-47F8-8AFB-AD1F16C481A3}"/>
              </a:ext>
            </a:extLst>
          </p:cNvPr>
          <p:cNvSpPr/>
          <p:nvPr/>
        </p:nvSpPr>
        <p:spPr>
          <a:xfrm>
            <a:off x="9135034" y="1613648"/>
            <a:ext cx="1389530" cy="1389530"/>
          </a:xfrm>
          <a:prstGeom prst="rect">
            <a:avLst/>
          </a:prstGeom>
          <a:solidFill>
            <a:srgbClr val="F1562D"/>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318C17B-04BA-455C-8DB1-646858ED7039}"/>
              </a:ext>
            </a:extLst>
          </p:cNvPr>
          <p:cNvSpPr txBox="1"/>
          <p:nvPr/>
        </p:nvSpPr>
        <p:spPr>
          <a:xfrm>
            <a:off x="5742507" y="3021808"/>
            <a:ext cx="156966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CPU Memory</a:t>
            </a:r>
          </a:p>
        </p:txBody>
      </p:sp>
      <p:sp>
        <p:nvSpPr>
          <p:cNvPr id="8" name="TextBox 7">
            <a:extLst>
              <a:ext uri="{FF2B5EF4-FFF2-40B4-BE49-F238E27FC236}">
                <a16:creationId xmlns:a16="http://schemas.microsoft.com/office/drawing/2014/main" id="{ED81A933-6CCD-4B1E-AD2B-2C94ADF9C012}"/>
              </a:ext>
            </a:extLst>
          </p:cNvPr>
          <p:cNvSpPr txBox="1"/>
          <p:nvPr/>
        </p:nvSpPr>
        <p:spPr>
          <a:xfrm>
            <a:off x="8955200" y="3021808"/>
            <a:ext cx="1749197"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device Memory</a:t>
            </a:r>
          </a:p>
        </p:txBody>
      </p:sp>
      <p:cxnSp>
        <p:nvCxnSpPr>
          <p:cNvPr id="7" name="Connector: Curved 6">
            <a:extLst>
              <a:ext uri="{FF2B5EF4-FFF2-40B4-BE49-F238E27FC236}">
                <a16:creationId xmlns:a16="http://schemas.microsoft.com/office/drawing/2014/main" id="{4F3E10DA-8E34-4770-A53E-9867F00921F8}"/>
              </a:ext>
            </a:extLst>
          </p:cNvPr>
          <p:cNvCxnSpPr>
            <a:stCxn id="2" idx="0"/>
            <a:endCxn id="6" idx="0"/>
          </p:cNvCxnSpPr>
          <p:nvPr/>
        </p:nvCxnSpPr>
        <p:spPr>
          <a:xfrm rot="5400000" flipH="1" flipV="1">
            <a:off x="8178568" y="-37583"/>
            <a:ext cx="12700" cy="3302462"/>
          </a:xfrm>
          <a:prstGeom prst="curvedConnector3">
            <a:avLst>
              <a:gd name="adj1" fmla="val 4411764"/>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or: Curved 12">
            <a:extLst>
              <a:ext uri="{FF2B5EF4-FFF2-40B4-BE49-F238E27FC236}">
                <a16:creationId xmlns:a16="http://schemas.microsoft.com/office/drawing/2014/main" id="{7EDCE64B-C82D-41A8-B0AB-0B9837E035E8}"/>
              </a:ext>
            </a:extLst>
          </p:cNvPr>
          <p:cNvCxnSpPr>
            <a:cxnSpLocks/>
            <a:stCxn id="8" idx="2"/>
            <a:endCxn id="3" idx="2"/>
          </p:cNvCxnSpPr>
          <p:nvPr/>
        </p:nvCxnSpPr>
        <p:spPr>
          <a:xfrm rot="5400000">
            <a:off x="8178568" y="1712209"/>
            <a:ext cx="12700" cy="3302462"/>
          </a:xfrm>
          <a:prstGeom prst="curvedConnector3">
            <a:avLst>
              <a:gd name="adj1" fmla="val 1800000"/>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047ECCE-8B84-45C2-95B6-E4D60259A0D9}"/>
              </a:ext>
            </a:extLst>
          </p:cNvPr>
          <p:cNvSpPr txBox="1"/>
          <p:nvPr/>
        </p:nvSpPr>
        <p:spPr>
          <a:xfrm>
            <a:off x="6850258" y="3918215"/>
            <a:ext cx="2669320"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dirty="0" err="1">
                <a:solidFill>
                  <a:schemeClr val="bg1"/>
                </a:solidFill>
                <a:latin typeface="Consolas" panose="020B0609020204030204" pitchFamily="49" charset="0"/>
              </a:rPr>
              <a:t>vector.accUpdateDevice</a:t>
            </a:r>
            <a:r>
              <a:rPr lang="en-US" sz="1400" dirty="0">
                <a:solidFill>
                  <a:schemeClr val="bg1"/>
                </a:solidFill>
                <a:latin typeface="Consolas" panose="020B0609020204030204" pitchFamily="49" charset="0"/>
              </a:rPr>
              <a:t>();</a:t>
            </a:r>
          </a:p>
        </p:txBody>
      </p:sp>
      <p:sp>
        <p:nvSpPr>
          <p:cNvPr id="21" name="TextBox 20">
            <a:extLst>
              <a:ext uri="{FF2B5EF4-FFF2-40B4-BE49-F238E27FC236}">
                <a16:creationId xmlns:a16="http://schemas.microsoft.com/office/drawing/2014/main" id="{B0C3F1AD-CDBC-48B4-B639-892CA9ABD987}"/>
              </a:ext>
            </a:extLst>
          </p:cNvPr>
          <p:cNvSpPr txBox="1"/>
          <p:nvPr/>
        </p:nvSpPr>
        <p:spPr>
          <a:xfrm>
            <a:off x="6949644" y="772641"/>
            <a:ext cx="2470548"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dirty="0" err="1">
                <a:solidFill>
                  <a:schemeClr val="bg1"/>
                </a:solidFill>
                <a:latin typeface="Consolas" panose="020B0609020204030204" pitchFamily="49" charset="0"/>
              </a:rPr>
              <a:t>vector.accUpdateSelf</a:t>
            </a:r>
            <a:r>
              <a:rPr lang="en-US" sz="1400" dirty="0">
                <a:solidFill>
                  <a:schemeClr val="bg1"/>
                </a:solidFill>
                <a:latin typeface="Consolas" panose="020B0609020204030204" pitchFamily="49" charset="0"/>
              </a:rPr>
              <a:t>();</a:t>
            </a:r>
          </a:p>
        </p:txBody>
      </p:sp>
    </p:spTree>
    <p:extLst>
      <p:ext uri="{BB962C8B-B14F-4D97-AF65-F5344CB8AC3E}">
        <p14:creationId xmlns:p14="http://schemas.microsoft.com/office/powerpoint/2010/main" val="3851850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ph type="title"/>
          </p:nvPr>
        </p:nvSpPr>
        <p:spPr>
          <a:xfrm>
            <a:off x="699310" y="178076"/>
            <a:ext cx="9528402" cy="590931"/>
          </a:xfrm>
        </p:spPr>
        <p:txBody>
          <a:bodyPr/>
          <a:lstStyle/>
          <a:p>
            <a:r>
              <a:rPr lang="en-US" dirty="0"/>
              <a:t>USING A OPENACC aware C++ Class</a:t>
            </a:r>
          </a:p>
        </p:txBody>
      </p:sp>
      <p:sp>
        <p:nvSpPr>
          <p:cNvPr id="4" name="TextBox 3"/>
          <p:cNvSpPr txBox="1"/>
          <p:nvPr/>
        </p:nvSpPr>
        <p:spPr>
          <a:xfrm>
            <a:off x="496957" y="1170286"/>
            <a:ext cx="5842138" cy="377641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1400" dirty="0">
                <a:solidFill>
                  <a:schemeClr val="bg1"/>
                </a:solidFill>
                <a:latin typeface="Consolas" panose="020B0609020204030204" pitchFamily="49" charset="0"/>
                <a:cs typeface="Courier New" panose="02070309020205020404" pitchFamily="49" charset="0"/>
              </a:rPr>
              <a:t>#include “</a:t>
            </a:r>
            <a:r>
              <a:rPr lang="en-US" sz="1400" dirty="0" err="1">
                <a:solidFill>
                  <a:schemeClr val="bg1"/>
                </a:solidFill>
                <a:latin typeface="Consolas" panose="020B0609020204030204" pitchFamily="49" charset="0"/>
                <a:cs typeface="Courier New" panose="02070309020205020404" pitchFamily="49" charset="0"/>
              </a:rPr>
              <a:t>vector.h</a:t>
            </a:r>
            <a:r>
              <a:rPr lang="en-US" sz="1400" dirty="0">
                <a:solidFill>
                  <a:schemeClr val="bg1"/>
                </a:solidFill>
                <a:latin typeface="Consolas" panose="020B0609020204030204" pitchFamily="49" charset="0"/>
                <a:cs typeface="Courier New" panose="02070309020205020404" pitchFamily="49" charset="0"/>
              </a:rPr>
              <a:t>"</a:t>
            </a:r>
          </a:p>
          <a:p>
            <a:pPr>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a:lnSpc>
                <a:spcPct val="90000"/>
              </a:lnSpc>
            </a:pPr>
            <a:r>
              <a:rPr lang="en-US" sz="1400" dirty="0" err="1">
                <a:solidFill>
                  <a:schemeClr val="bg1"/>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main() {</a:t>
            </a:r>
          </a:p>
          <a:p>
            <a:pPr>
              <a:lnSpc>
                <a:spcPct val="90000"/>
              </a:lnSpc>
            </a:pPr>
            <a:endParaRPr lang="en-US" sz="1400" dirty="0">
              <a:solidFill>
                <a:schemeClr val="bg1"/>
              </a:solidFill>
              <a:latin typeface="Consolas" panose="020B0609020204030204" pitchFamily="49" charset="0"/>
              <a:cs typeface="Courier New" panose="02070309020205020404" pitchFamily="49" charset="0"/>
            </a:endParaRPr>
          </a:p>
          <a:p>
            <a:pPr>
              <a:lnSpc>
                <a:spcPct val="90000"/>
              </a:lnSpc>
            </a:pPr>
            <a:r>
              <a:rPr lang="en-US" sz="1400" dirty="0">
                <a:solidFill>
                  <a:schemeClr val="bg1"/>
                </a:solidFill>
                <a:latin typeface="Consolas" panose="020B0609020204030204" pitchFamily="49" charset="0"/>
                <a:cs typeface="Courier New" panose="02070309020205020404" pitchFamily="49" charset="0"/>
              </a:rPr>
              <a:t>    vector A(N), B(N);</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for (</a:t>
            </a:r>
            <a:r>
              <a:rPr lang="en-US" sz="1400" dirty="0" err="1">
                <a:solidFill>
                  <a:schemeClr val="bg1"/>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i=0; i &lt; </a:t>
            </a:r>
            <a:r>
              <a:rPr lang="en-US" sz="1400" dirty="0" err="1">
                <a:solidFill>
                  <a:schemeClr val="bg1"/>
                </a:solidFill>
                <a:latin typeface="Consolas" panose="020B0609020204030204" pitchFamily="49" charset="0"/>
                <a:cs typeface="Courier New" panose="02070309020205020404" pitchFamily="49" charset="0"/>
              </a:rPr>
              <a:t>B.size</a:t>
            </a:r>
            <a:r>
              <a:rPr lang="en-US" sz="1400" dirty="0">
                <a:solidFill>
                  <a:schemeClr val="bg1"/>
                </a:solidFill>
                <a:latin typeface="Consolas" panose="020B0609020204030204" pitchFamily="49" charset="0"/>
                <a:cs typeface="Courier New" panose="02070309020205020404" pitchFamily="49" charset="0"/>
              </a:rPr>
              <a:t>(); ++i) {</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B[i]=2.5;</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B.accUpdateDevice</a:t>
            </a:r>
            <a:r>
              <a:rPr lang="en-US" sz="1400" dirty="0">
                <a:solidFill>
                  <a:schemeClr val="bg1"/>
                </a:solidFill>
                <a:latin typeface="Consolas" panose="020B0609020204030204" pitchFamily="49" charset="0"/>
                <a:cs typeface="Courier New" panose="02070309020205020404" pitchFamily="49" charset="0"/>
              </a:rPr>
              <a:t>();</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chemeClr val="accent4"/>
                </a:solidFill>
                <a:latin typeface="Consolas" panose="020B0609020204030204" pitchFamily="49" charset="0"/>
                <a:cs typeface="Courier New" panose="02070309020205020404" pitchFamily="49" charset="0"/>
              </a:rPr>
              <a:t>#pragma acc parallel loop present(A,B)</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for (</a:t>
            </a:r>
            <a:r>
              <a:rPr lang="en-US" sz="1400" dirty="0" err="1">
                <a:solidFill>
                  <a:schemeClr val="bg1"/>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i=0; i &lt; </a:t>
            </a:r>
            <a:r>
              <a:rPr lang="en-US" sz="1400" dirty="0" err="1">
                <a:solidFill>
                  <a:schemeClr val="bg1"/>
                </a:solidFill>
                <a:latin typeface="Consolas" panose="020B0609020204030204" pitchFamily="49" charset="0"/>
                <a:cs typeface="Courier New" panose="02070309020205020404" pitchFamily="49" charset="0"/>
              </a:rPr>
              <a:t>A.size</a:t>
            </a:r>
            <a:r>
              <a:rPr lang="en-US" sz="1400" dirty="0">
                <a:solidFill>
                  <a:schemeClr val="bg1"/>
                </a:solidFill>
                <a:latin typeface="Consolas" panose="020B0609020204030204" pitchFamily="49" charset="0"/>
                <a:cs typeface="Courier New" panose="02070309020205020404" pitchFamily="49" charset="0"/>
              </a:rPr>
              <a:t>(); ++i) {</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A[i]=B[i]+i;</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A.accUpdateSelf</a:t>
            </a:r>
            <a:r>
              <a:rPr lang="en-US" sz="1400" dirty="0">
                <a:solidFill>
                  <a:schemeClr val="bg1"/>
                </a:solidFill>
                <a:latin typeface="Consolas" panose="020B0609020204030204" pitchFamily="49" charset="0"/>
                <a:cs typeface="Courier New" panose="02070309020205020404" pitchFamily="49" charset="0"/>
              </a:rPr>
              <a:t>();</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for(</a:t>
            </a:r>
            <a:r>
              <a:rPr lang="en-US" sz="1400" dirty="0" err="1">
                <a:solidFill>
                  <a:schemeClr val="bg1"/>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i=0; i&lt;10; ++i) {</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cout</a:t>
            </a:r>
            <a:r>
              <a:rPr lang="en-US" sz="1400" dirty="0">
                <a:solidFill>
                  <a:schemeClr val="bg1"/>
                </a:solidFill>
                <a:latin typeface="Consolas" panose="020B0609020204030204" pitchFamily="49" charset="0"/>
                <a:cs typeface="Courier New" panose="02070309020205020404" pitchFamily="49" charset="0"/>
              </a:rPr>
              <a:t> &lt;&lt; "A[" &lt;&lt; i &lt;&lt; "]: " &lt;&lt; A[i] &lt;&lt; </a:t>
            </a:r>
            <a:r>
              <a:rPr lang="en-US" sz="1400" dirty="0" err="1">
                <a:solidFill>
                  <a:schemeClr val="bg1"/>
                </a:solidFill>
                <a:latin typeface="Consolas" panose="020B0609020204030204" pitchFamily="49" charset="0"/>
                <a:cs typeface="Courier New" panose="02070309020205020404" pitchFamily="49" charset="0"/>
              </a:rPr>
              <a:t>endl</a:t>
            </a:r>
            <a:r>
              <a:rPr lang="en-US" sz="1400" dirty="0">
                <a:solidFill>
                  <a:schemeClr val="bg1"/>
                </a:solidFill>
                <a:latin typeface="Consolas" panose="020B0609020204030204" pitchFamily="49" charset="0"/>
                <a:cs typeface="Courier New" panose="02070309020205020404" pitchFamily="49" charset="0"/>
              </a:rPr>
              <a:t>;</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a:lnSpc>
                <a:spcPct val="90000"/>
              </a:lnSpc>
            </a:pPr>
            <a:r>
              <a:rPr lang="en-US" sz="1400" dirty="0">
                <a:solidFill>
                  <a:schemeClr val="bg1"/>
                </a:solidFill>
                <a:latin typeface="Consolas" panose="020B0609020204030204" pitchFamily="49" charset="0"/>
                <a:cs typeface="Courier New" panose="02070309020205020404" pitchFamily="49" charset="0"/>
              </a:rPr>
              <a:t>    exit(0);</a:t>
            </a:r>
          </a:p>
          <a:p>
            <a:pPr>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5" name="Rectangle 4"/>
          <p:cNvSpPr/>
          <p:nvPr/>
        </p:nvSpPr>
        <p:spPr>
          <a:xfrm>
            <a:off x="6463117" y="986830"/>
            <a:ext cx="2016433" cy="4275116"/>
          </a:xfrm>
          <a:prstGeom prst="rect">
            <a:avLst/>
          </a:prstGeom>
          <a:solidFill>
            <a:srgbClr val="0070C0"/>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779150" y="1189835"/>
            <a:ext cx="1463039" cy="876398"/>
          </a:xfrm>
          <a:prstGeom prst="rect">
            <a:avLst/>
          </a:prstGeom>
          <a:solidFill>
            <a:schemeClr val="bg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6790580" y="2207105"/>
            <a:ext cx="1463039" cy="876398"/>
          </a:xfrm>
          <a:prstGeom prst="rect">
            <a:avLst/>
          </a:prstGeom>
          <a:solidFill>
            <a:schemeClr val="bg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638871" y="986830"/>
            <a:ext cx="2078184" cy="4275116"/>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913191" y="1221796"/>
            <a:ext cx="1529543" cy="87639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A</a:t>
            </a:r>
          </a:p>
        </p:txBody>
      </p:sp>
      <p:sp>
        <p:nvSpPr>
          <p:cNvPr id="10" name="Rectangle 9"/>
          <p:cNvSpPr/>
          <p:nvPr/>
        </p:nvSpPr>
        <p:spPr>
          <a:xfrm>
            <a:off x="8913191" y="2213721"/>
            <a:ext cx="1529543" cy="87639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6409575" y="5349307"/>
            <a:ext cx="2069975" cy="446276"/>
          </a:xfrm>
          <a:prstGeom prst="rect">
            <a:avLst/>
          </a:prstGeom>
          <a:noFill/>
        </p:spPr>
        <p:txBody>
          <a:bodyPr wrap="square" tIns="91440" rtlCol="0" anchor="ctr" anchorCtr="0">
            <a:spAutoFit/>
          </a:bodyPr>
          <a:lstStyle/>
          <a:p>
            <a:pPr algn="ctr"/>
            <a:r>
              <a:rPr lang="en-US" sz="2000" dirty="0">
                <a:solidFill>
                  <a:schemeClr val="bg1"/>
                </a:solidFill>
                <a:latin typeface="+mj-lt"/>
              </a:rPr>
              <a:t>Host Memory</a:t>
            </a:r>
          </a:p>
        </p:txBody>
      </p:sp>
      <p:sp>
        <p:nvSpPr>
          <p:cNvPr id="18" name="TextBox 17"/>
          <p:cNvSpPr txBox="1"/>
          <p:nvPr/>
        </p:nvSpPr>
        <p:spPr>
          <a:xfrm>
            <a:off x="8771680" y="5340558"/>
            <a:ext cx="2078183" cy="446276"/>
          </a:xfrm>
          <a:prstGeom prst="rect">
            <a:avLst/>
          </a:prstGeom>
          <a:noFill/>
        </p:spPr>
        <p:txBody>
          <a:bodyPr wrap="square" tIns="91440" rtlCol="0" anchor="ctr" anchorCtr="0">
            <a:spAutoFit/>
          </a:bodyPr>
          <a:lstStyle/>
          <a:p>
            <a:pPr algn="ctr"/>
            <a:r>
              <a:rPr lang="en-US" sz="2000" dirty="0">
                <a:solidFill>
                  <a:schemeClr val="bg1"/>
                </a:solidFill>
                <a:latin typeface="+mj-lt"/>
              </a:rPr>
              <a:t>Device Memory</a:t>
            </a:r>
          </a:p>
        </p:txBody>
      </p:sp>
      <p:sp>
        <p:nvSpPr>
          <p:cNvPr id="22" name="TextBox 21"/>
          <p:cNvSpPr txBox="1"/>
          <p:nvPr/>
        </p:nvSpPr>
        <p:spPr>
          <a:xfrm>
            <a:off x="7273264" y="2268277"/>
            <a:ext cx="474810" cy="754053"/>
          </a:xfrm>
          <a:prstGeom prst="rect">
            <a:avLst/>
          </a:prstGeom>
          <a:noFill/>
        </p:spPr>
        <p:txBody>
          <a:bodyPr wrap="none" tIns="91440" rtlCol="0" anchor="ctr" anchorCtr="0">
            <a:spAutoFit/>
          </a:bodyPr>
          <a:lstStyle/>
          <a:p>
            <a:pPr>
              <a:lnSpc>
                <a:spcPct val="100000"/>
              </a:lnSpc>
              <a:spcBef>
                <a:spcPts val="0"/>
              </a:spcBef>
              <a:spcAft>
                <a:spcPts val="0"/>
              </a:spcAft>
            </a:pPr>
            <a:r>
              <a:rPr lang="en-US" sz="4000" dirty="0">
                <a:latin typeface="+mj-lt"/>
              </a:rPr>
              <a:t>B</a:t>
            </a:r>
          </a:p>
        </p:txBody>
      </p:sp>
      <p:sp>
        <p:nvSpPr>
          <p:cNvPr id="27" name="Right Arrow 25"/>
          <p:cNvSpPr/>
          <p:nvPr/>
        </p:nvSpPr>
        <p:spPr>
          <a:xfrm>
            <a:off x="302161" y="2011319"/>
            <a:ext cx="370510" cy="149630"/>
          </a:xfrm>
          <a:prstGeom prst="rightArrow">
            <a:avLst/>
          </a:prstGeom>
          <a:solidFill>
            <a:schemeClr val="accent4"/>
          </a:solidFill>
          <a:ln w="3175" cmpd="sng">
            <a:solidFill>
              <a:srgbClr val="00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Arrow 25"/>
          <p:cNvSpPr/>
          <p:nvPr/>
        </p:nvSpPr>
        <p:spPr>
          <a:xfrm>
            <a:off x="302161" y="2395415"/>
            <a:ext cx="370510" cy="149630"/>
          </a:xfrm>
          <a:prstGeom prst="rightArrow">
            <a:avLst/>
          </a:prstGeom>
          <a:solidFill>
            <a:schemeClr val="accent4"/>
          </a:solidFill>
          <a:ln w="3175" cmpd="sng">
            <a:solidFill>
              <a:srgbClr val="00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ight Arrow 25"/>
          <p:cNvSpPr/>
          <p:nvPr/>
        </p:nvSpPr>
        <p:spPr>
          <a:xfrm>
            <a:off x="302161" y="3335316"/>
            <a:ext cx="370510" cy="149630"/>
          </a:xfrm>
          <a:prstGeom prst="rightArrow">
            <a:avLst/>
          </a:prstGeom>
          <a:solidFill>
            <a:schemeClr val="accent4"/>
          </a:solidFill>
          <a:ln w="3175" cmpd="sng">
            <a:solidFill>
              <a:srgbClr val="00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ight Arrow 25"/>
          <p:cNvSpPr/>
          <p:nvPr/>
        </p:nvSpPr>
        <p:spPr>
          <a:xfrm>
            <a:off x="311702" y="2797441"/>
            <a:ext cx="370510" cy="149630"/>
          </a:xfrm>
          <a:prstGeom prst="rightArrow">
            <a:avLst/>
          </a:prstGeom>
          <a:solidFill>
            <a:schemeClr val="accent4"/>
          </a:solidFill>
          <a:ln w="3175" cmpd="sng">
            <a:solidFill>
              <a:srgbClr val="00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9440557" y="2245126"/>
            <a:ext cx="474810" cy="754053"/>
          </a:xfrm>
          <a:prstGeom prst="rect">
            <a:avLst/>
          </a:prstGeom>
          <a:noFill/>
        </p:spPr>
        <p:txBody>
          <a:bodyPr wrap="none" tIns="91440" rtlCol="0" anchor="ctr" anchorCtr="0">
            <a:spAutoFit/>
          </a:bodyPr>
          <a:lstStyle/>
          <a:p>
            <a:pPr>
              <a:lnSpc>
                <a:spcPct val="100000"/>
              </a:lnSpc>
              <a:spcBef>
                <a:spcPts val="0"/>
              </a:spcBef>
              <a:spcAft>
                <a:spcPts val="0"/>
              </a:spcAft>
            </a:pPr>
            <a:r>
              <a:rPr lang="en-US" sz="4000" dirty="0">
                <a:latin typeface="+mj-lt"/>
              </a:rPr>
              <a:t>B</a:t>
            </a:r>
          </a:p>
        </p:txBody>
      </p:sp>
      <p:sp>
        <p:nvSpPr>
          <p:cNvPr id="32" name="Right Arrow 25"/>
          <p:cNvSpPr/>
          <p:nvPr/>
        </p:nvSpPr>
        <p:spPr>
          <a:xfrm>
            <a:off x="302161" y="3753558"/>
            <a:ext cx="370510" cy="149630"/>
          </a:xfrm>
          <a:prstGeom prst="rightArrow">
            <a:avLst/>
          </a:prstGeom>
          <a:solidFill>
            <a:schemeClr val="accent4"/>
          </a:solidFill>
          <a:ln w="3175" cmpd="sng">
            <a:solidFill>
              <a:srgbClr val="00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Arrow 25"/>
          <p:cNvSpPr/>
          <p:nvPr/>
        </p:nvSpPr>
        <p:spPr>
          <a:xfrm>
            <a:off x="302161" y="4536694"/>
            <a:ext cx="370510" cy="149630"/>
          </a:xfrm>
          <a:prstGeom prst="rightArrow">
            <a:avLst/>
          </a:prstGeom>
          <a:solidFill>
            <a:schemeClr val="accent4"/>
          </a:solidFill>
          <a:ln w="3175" cmpd="sng">
            <a:solidFill>
              <a:srgbClr val="00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7247616" y="1274091"/>
            <a:ext cx="526105" cy="707886"/>
          </a:xfrm>
          <a:prstGeom prst="rect">
            <a:avLst/>
          </a:prstGeom>
        </p:spPr>
        <p:txBody>
          <a:bodyPr wrap="none">
            <a:spAutoFit/>
          </a:bodyPr>
          <a:lstStyle/>
          <a:p>
            <a:pPr algn="ctr"/>
            <a:r>
              <a:rPr lang="en-US" sz="4000" dirty="0"/>
              <a:t>A</a:t>
            </a:r>
          </a:p>
        </p:txBody>
      </p:sp>
    </p:spTree>
    <p:extLst>
      <p:ext uri="{BB962C8B-B14F-4D97-AF65-F5344CB8AC3E}">
        <p14:creationId xmlns:p14="http://schemas.microsoft.com/office/powerpoint/2010/main" val="2059824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par>
                                <p:cTn id="10" presetID="10" presetClass="entr" presetSubtype="0" fill="hold" grpId="0" nodeType="withEffect">
                                  <p:stCondLst>
                                    <p:cond delay="25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par>
                          <p:cTn id="13" fill="hold">
                            <p:stCondLst>
                              <p:cond delay="750"/>
                            </p:stCondLst>
                            <p:childTnLst>
                              <p:par>
                                <p:cTn id="14" presetID="10" presetClass="entr" presetSubtype="0" fill="hold" grpId="0" nodeType="afterEffect">
                                  <p:stCondLst>
                                    <p:cond delay="25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27"/>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par>
                          <p:cTn id="27" fill="hold">
                            <p:stCondLst>
                              <p:cond delay="0"/>
                            </p:stCondLst>
                            <p:childTnLst>
                              <p:par>
                                <p:cTn id="28" presetID="10" presetClass="entr" presetSubtype="0" fill="hold" grpId="0" nodeType="afterEffect">
                                  <p:stCondLst>
                                    <p:cond delay="25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28"/>
                                        </p:tgtEl>
                                        <p:attrNameLst>
                                          <p:attrName>style.visibility</p:attrName>
                                        </p:attrNameLst>
                                      </p:cBhvr>
                                      <p:to>
                                        <p:strVal val="hidden"/>
                                      </p:to>
                                    </p:set>
                                  </p:childTnLst>
                                </p:cTn>
                              </p:par>
                            </p:childTnLst>
                          </p:cTn>
                        </p:par>
                        <p:par>
                          <p:cTn id="35" fill="hold">
                            <p:stCondLst>
                              <p:cond delay="0"/>
                            </p:stCondLst>
                            <p:childTnLst>
                              <p:par>
                                <p:cTn id="36" presetID="1"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childTnLst>
                                </p:cTn>
                              </p:par>
                              <p:par>
                                <p:cTn id="38" presetID="10" presetClass="entr" presetSubtype="0" fill="hold" grpId="0"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30"/>
                                        </p:tgtEl>
                                        <p:attrNameLst>
                                          <p:attrName>style.visibility</p:attrName>
                                        </p:attrNameLst>
                                      </p:cBhvr>
                                      <p:to>
                                        <p:strVal val="hidden"/>
                                      </p:to>
                                    </p:set>
                                  </p:childTnLst>
                                </p:cTn>
                              </p:par>
                            </p:childTnLst>
                          </p:cTn>
                        </p:par>
                        <p:par>
                          <p:cTn id="45" fill="hold">
                            <p:stCondLst>
                              <p:cond delay="0"/>
                            </p:stCondLst>
                            <p:childTnLst>
                              <p:par>
                                <p:cTn id="46" presetID="1" presetClass="entr" presetSubtype="0" fill="hold" grpId="0" nodeType="afterEffect">
                                  <p:stCondLst>
                                    <p:cond delay="0"/>
                                  </p:stCondLst>
                                  <p:childTnLst>
                                    <p:set>
                                      <p:cBhvr>
                                        <p:cTn id="47" dur="1" fill="hold">
                                          <p:stCondLst>
                                            <p:cond delay="0"/>
                                          </p:stCondLst>
                                        </p:cTn>
                                        <p:tgtEl>
                                          <p:spTgt spid="29"/>
                                        </p:tgtEl>
                                        <p:attrNameLst>
                                          <p:attrName>style.visibility</p:attrName>
                                        </p:attrNameLst>
                                      </p:cBhvr>
                                      <p:to>
                                        <p:strVal val="visible"/>
                                      </p:to>
                                    </p:set>
                                  </p:childTnLst>
                                </p:cTn>
                              </p:par>
                              <p:par>
                                <p:cTn id="48" presetID="10" presetClass="entr" presetSubtype="0" fill="hold" nodeType="withEffect">
                                  <p:stCondLst>
                                    <p:cond delay="0"/>
                                  </p:stCondLst>
                                  <p:childTnLst>
                                    <p:set>
                                      <p:cBhvr>
                                        <p:cTn id="49" dur="1" fill="hold">
                                          <p:stCondLst>
                                            <p:cond delay="0"/>
                                          </p:stCondLst>
                                        </p:cTn>
                                        <p:tgtEl>
                                          <p:spTgt spid="9">
                                            <p:txEl>
                                              <p:pRg st="0" end="0"/>
                                            </p:txEl>
                                          </p:spTgt>
                                        </p:tgtEl>
                                        <p:attrNameLst>
                                          <p:attrName>style.visibility</p:attrName>
                                        </p:attrNameLst>
                                      </p:cBhvr>
                                      <p:to>
                                        <p:strVal val="visible"/>
                                      </p:to>
                                    </p:set>
                                    <p:animEffect transition="in" filter="fade">
                                      <p:cBhvr>
                                        <p:cTn id="50" dur="500"/>
                                        <p:tgtEl>
                                          <p:spTgt spid="9">
                                            <p:txEl>
                                              <p:pRg st="0" end="0"/>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29"/>
                                        </p:tgtEl>
                                        <p:attrNameLst>
                                          <p:attrName>style.visibility</p:attrName>
                                        </p:attrNameLst>
                                      </p:cBhvr>
                                      <p:to>
                                        <p:strVal val="hidden"/>
                                      </p:to>
                                    </p:set>
                                  </p:childTnLst>
                                </p:cTn>
                              </p:par>
                            </p:childTnLst>
                          </p:cTn>
                        </p:par>
                        <p:par>
                          <p:cTn id="55" fill="hold">
                            <p:stCondLst>
                              <p:cond delay="0"/>
                            </p:stCondLst>
                            <p:childTnLst>
                              <p:par>
                                <p:cTn id="56" presetID="1" presetClass="entr" presetSubtype="0" fill="hold" grpId="0" nodeType="afterEffect">
                                  <p:stCondLst>
                                    <p:cond delay="0"/>
                                  </p:stCondLst>
                                  <p:childTnLst>
                                    <p:set>
                                      <p:cBhvr>
                                        <p:cTn id="57" dur="1" fill="hold">
                                          <p:stCondLst>
                                            <p:cond delay="0"/>
                                          </p:stCondLst>
                                        </p:cTn>
                                        <p:tgtEl>
                                          <p:spTgt spid="32"/>
                                        </p:tgtEl>
                                        <p:attrNameLst>
                                          <p:attrName>style.visibility</p:attrName>
                                        </p:attrNameLst>
                                      </p:cBhvr>
                                      <p:to>
                                        <p:strVal val="visible"/>
                                      </p:to>
                                    </p:set>
                                  </p:childTnLst>
                                </p:cTn>
                              </p:par>
                              <p:par>
                                <p:cTn id="58" presetID="10" presetClass="entr" presetSubtype="0" fill="hold" grpId="0" nodeType="withEffect">
                                  <p:stCondLst>
                                    <p:cond delay="0"/>
                                  </p:stCondLst>
                                  <p:childTnLst>
                                    <p:set>
                                      <p:cBhvr>
                                        <p:cTn id="59" dur="1" fill="hold">
                                          <p:stCondLst>
                                            <p:cond delay="0"/>
                                          </p:stCondLst>
                                        </p:cTn>
                                        <p:tgtEl>
                                          <p:spTgt spid="2"/>
                                        </p:tgtEl>
                                        <p:attrNameLst>
                                          <p:attrName>style.visibility</p:attrName>
                                        </p:attrNameLst>
                                      </p:cBhvr>
                                      <p:to>
                                        <p:strVal val="visible"/>
                                      </p:to>
                                    </p:set>
                                    <p:animEffect transition="in" filter="fade">
                                      <p:cBhvr>
                                        <p:cTn id="60" dur="500"/>
                                        <p:tgtEl>
                                          <p:spTgt spid="2"/>
                                        </p:tgtEl>
                                      </p:cBhvr>
                                    </p:animEffec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32"/>
                                        </p:tgtEl>
                                        <p:attrNameLst>
                                          <p:attrName>style.visibility</p:attrName>
                                        </p:attrNameLst>
                                      </p:cBhvr>
                                      <p:to>
                                        <p:strVal val="hidden"/>
                                      </p:to>
                                    </p:set>
                                  </p:childTnLst>
                                </p:cTn>
                              </p:par>
                            </p:childTnLst>
                          </p:cTn>
                        </p:par>
                        <p:par>
                          <p:cTn id="65" fill="hold">
                            <p:stCondLst>
                              <p:cond delay="0"/>
                            </p:stCondLst>
                            <p:childTnLst>
                              <p:par>
                                <p:cTn id="66" presetID="1" presetClass="entr" presetSubtype="0" fill="hold" grpId="0" nodeType="afterEffect">
                                  <p:stCondLst>
                                    <p:cond delay="0"/>
                                  </p:stCondLst>
                                  <p:childTnLst>
                                    <p:set>
                                      <p:cBhvr>
                                        <p:cTn id="67" dur="1" fill="hold">
                                          <p:stCondLst>
                                            <p:cond delay="0"/>
                                          </p:stCondLst>
                                        </p:cTn>
                                        <p:tgtEl>
                                          <p:spTgt spid="33"/>
                                        </p:tgtEl>
                                        <p:attrNameLst>
                                          <p:attrName>style.visibility</p:attrName>
                                        </p:attrNameLst>
                                      </p:cBhvr>
                                      <p:to>
                                        <p:strVal val="visible"/>
                                      </p:to>
                                    </p:set>
                                  </p:childTnLst>
                                </p:cTn>
                              </p:par>
                              <p:par>
                                <p:cTn id="68" presetID="1" presetClass="exit" presetSubtype="0" fill="hold" nodeType="withEffect">
                                  <p:stCondLst>
                                    <p:cond delay="0"/>
                                  </p:stCondLst>
                                  <p:childTnLst>
                                    <p:set>
                                      <p:cBhvr>
                                        <p:cTn id="69" dur="1" fill="hold">
                                          <p:stCondLst>
                                            <p:cond delay="0"/>
                                          </p:stCondLst>
                                        </p:cTn>
                                        <p:tgtEl>
                                          <p:spTgt spid="9">
                                            <p:txEl>
                                              <p:pRg st="0" end="0"/>
                                            </p:txEl>
                                          </p:spTgt>
                                        </p:tgtEl>
                                        <p:attrNameLst>
                                          <p:attrName>style.visibility</p:attrName>
                                        </p:attrNameLst>
                                      </p:cBhvr>
                                      <p:to>
                                        <p:strVal val="hidden"/>
                                      </p:to>
                                    </p:set>
                                  </p:childTnLst>
                                </p:cTn>
                              </p:par>
                            </p:childTnLst>
                          </p:cTn>
                        </p:par>
                        <p:par>
                          <p:cTn id="70" fill="hold">
                            <p:stCondLst>
                              <p:cond delay="0"/>
                            </p:stCondLst>
                            <p:childTnLst>
                              <p:par>
                                <p:cTn id="71" presetID="22" presetClass="exit" presetSubtype="4" fill="hold" grpId="1" nodeType="afterEffect">
                                  <p:stCondLst>
                                    <p:cond delay="0"/>
                                  </p:stCondLst>
                                  <p:childTnLst>
                                    <p:animEffect transition="out" filter="wipe(down)">
                                      <p:cBhvr>
                                        <p:cTn id="72" dur="500"/>
                                        <p:tgtEl>
                                          <p:spTgt spid="9">
                                            <p:txEl>
                                              <p:pRg st="0" end="0"/>
                                            </p:txEl>
                                          </p:spTgt>
                                        </p:tgtEl>
                                      </p:cBhvr>
                                    </p:animEffect>
                                    <p:set>
                                      <p:cBhvr>
                                        <p:cTn id="73" dur="1" fill="hold">
                                          <p:stCondLst>
                                            <p:cond delay="499"/>
                                          </p:stCondLst>
                                        </p:cTn>
                                        <p:tgtEl>
                                          <p:spTgt spid="9">
                                            <p:txEl>
                                              <p:pRg st="0" end="0"/>
                                            </p:txEl>
                                          </p:spTgt>
                                        </p:tgtEl>
                                        <p:attrNameLst>
                                          <p:attrName>style.visibility</p:attrName>
                                        </p:attrNameLst>
                                      </p:cBhvr>
                                      <p:to>
                                        <p:strVal val="hidden"/>
                                      </p:to>
                                    </p:set>
                                  </p:childTnLst>
                                </p:cTn>
                              </p:par>
                            </p:childTnLst>
                          </p:cTn>
                        </p:par>
                        <p:par>
                          <p:cTn id="74" fill="hold">
                            <p:stCondLst>
                              <p:cond delay="500"/>
                            </p:stCondLst>
                            <p:childTnLst>
                              <p:par>
                                <p:cTn id="75" presetID="22" presetClass="exit" presetSubtype="4" fill="hold" grpId="1" nodeType="afterEffect">
                                  <p:stCondLst>
                                    <p:cond delay="0"/>
                                  </p:stCondLst>
                                  <p:childTnLst>
                                    <p:animEffect transition="out" filter="wipe(down)">
                                      <p:cBhvr>
                                        <p:cTn id="76" dur="500"/>
                                        <p:tgtEl>
                                          <p:spTgt spid="9">
                                            <p:bg/>
                                          </p:spTgt>
                                        </p:tgtEl>
                                      </p:cBhvr>
                                    </p:animEffect>
                                    <p:set>
                                      <p:cBhvr>
                                        <p:cTn id="77" dur="1" fill="hold">
                                          <p:stCondLst>
                                            <p:cond delay="499"/>
                                          </p:stCondLst>
                                        </p:cTn>
                                        <p:tgtEl>
                                          <p:spTgt spid="9">
                                            <p:bg/>
                                          </p:spTgt>
                                        </p:tgtEl>
                                        <p:attrNameLst>
                                          <p:attrName>style.visibility</p:attrName>
                                        </p:attrNameLst>
                                      </p:cBhvr>
                                      <p:to>
                                        <p:strVal val="hidden"/>
                                      </p:to>
                                    </p:set>
                                  </p:childTnLst>
                                </p:cTn>
                              </p:par>
                            </p:childTnLst>
                          </p:cTn>
                        </p:par>
                        <p:par>
                          <p:cTn id="78" fill="hold">
                            <p:stCondLst>
                              <p:cond delay="1000"/>
                            </p:stCondLst>
                            <p:childTnLst>
                              <p:par>
                                <p:cTn id="79" presetID="1" presetClass="exit" presetSubtype="0" fill="hold" grpId="1" nodeType="afterEffect">
                                  <p:stCondLst>
                                    <p:cond delay="0"/>
                                  </p:stCondLst>
                                  <p:childTnLst>
                                    <p:set>
                                      <p:cBhvr>
                                        <p:cTn id="80" dur="1" fill="hold">
                                          <p:stCondLst>
                                            <p:cond delay="0"/>
                                          </p:stCondLst>
                                        </p:cTn>
                                        <p:tgtEl>
                                          <p:spTgt spid="2"/>
                                        </p:tgtEl>
                                        <p:attrNameLst>
                                          <p:attrName>style.visibility</p:attrName>
                                        </p:attrNameLst>
                                      </p:cBhvr>
                                      <p:to>
                                        <p:strVal val="hidden"/>
                                      </p:to>
                                    </p:set>
                                  </p:childTnLst>
                                </p:cTn>
                              </p:par>
                            </p:childTnLst>
                          </p:cTn>
                        </p:par>
                        <p:par>
                          <p:cTn id="81" fill="hold">
                            <p:stCondLst>
                              <p:cond delay="1000"/>
                            </p:stCondLst>
                            <p:childTnLst>
                              <p:par>
                                <p:cTn id="82" presetID="22" presetClass="exit" presetSubtype="4" fill="hold" grpId="1" nodeType="afterEffect">
                                  <p:stCondLst>
                                    <p:cond delay="0"/>
                                  </p:stCondLst>
                                  <p:childTnLst>
                                    <p:animEffect transition="out" filter="wipe(down)">
                                      <p:cBhvr>
                                        <p:cTn id="83" dur="500"/>
                                        <p:tgtEl>
                                          <p:spTgt spid="6"/>
                                        </p:tgtEl>
                                      </p:cBhvr>
                                    </p:animEffect>
                                    <p:set>
                                      <p:cBhvr>
                                        <p:cTn id="84" dur="1" fill="hold">
                                          <p:stCondLst>
                                            <p:cond delay="499"/>
                                          </p:stCondLst>
                                        </p:cTn>
                                        <p:tgtEl>
                                          <p:spTgt spid="6"/>
                                        </p:tgtEl>
                                        <p:attrNameLst>
                                          <p:attrName>style.visibility</p:attrName>
                                        </p:attrNameLst>
                                      </p:cBhvr>
                                      <p:to>
                                        <p:strVal val="hidden"/>
                                      </p:to>
                                    </p:set>
                                  </p:childTnLst>
                                </p:cTn>
                              </p:par>
                            </p:childTnLst>
                          </p:cTn>
                        </p:par>
                        <p:par>
                          <p:cTn id="85" fill="hold">
                            <p:stCondLst>
                              <p:cond delay="1500"/>
                            </p:stCondLst>
                            <p:childTnLst>
                              <p:par>
                                <p:cTn id="86" presetID="1" presetClass="exit" presetSubtype="0" fill="hold" grpId="1" nodeType="afterEffect">
                                  <p:stCondLst>
                                    <p:cond delay="0"/>
                                  </p:stCondLst>
                                  <p:childTnLst>
                                    <p:set>
                                      <p:cBhvr>
                                        <p:cTn id="87" dur="1" fill="hold">
                                          <p:stCondLst>
                                            <p:cond delay="0"/>
                                          </p:stCondLst>
                                        </p:cTn>
                                        <p:tgtEl>
                                          <p:spTgt spid="31"/>
                                        </p:tgtEl>
                                        <p:attrNameLst>
                                          <p:attrName>style.visibility</p:attrName>
                                        </p:attrNameLst>
                                      </p:cBhvr>
                                      <p:to>
                                        <p:strVal val="hidden"/>
                                      </p:to>
                                    </p:set>
                                  </p:childTnLst>
                                </p:cTn>
                              </p:par>
                            </p:childTnLst>
                          </p:cTn>
                        </p:par>
                        <p:par>
                          <p:cTn id="88" fill="hold">
                            <p:stCondLst>
                              <p:cond delay="1500"/>
                            </p:stCondLst>
                            <p:childTnLst>
                              <p:par>
                                <p:cTn id="89" presetID="22" presetClass="exit" presetSubtype="4" fill="hold" grpId="1" nodeType="afterEffect">
                                  <p:stCondLst>
                                    <p:cond delay="0"/>
                                  </p:stCondLst>
                                  <p:childTnLst>
                                    <p:animEffect transition="out" filter="wipe(down)">
                                      <p:cBhvr>
                                        <p:cTn id="90" dur="500"/>
                                        <p:tgtEl>
                                          <p:spTgt spid="10"/>
                                        </p:tgtEl>
                                      </p:cBhvr>
                                    </p:animEffect>
                                    <p:set>
                                      <p:cBhvr>
                                        <p:cTn id="91" dur="1" fill="hold">
                                          <p:stCondLst>
                                            <p:cond delay="499"/>
                                          </p:stCondLst>
                                        </p:cTn>
                                        <p:tgtEl>
                                          <p:spTgt spid="10"/>
                                        </p:tgtEl>
                                        <p:attrNameLst>
                                          <p:attrName>style.visibility</p:attrName>
                                        </p:attrNameLst>
                                      </p:cBhvr>
                                      <p:to>
                                        <p:strVal val="hidden"/>
                                      </p:to>
                                    </p:set>
                                  </p:childTnLst>
                                </p:cTn>
                              </p:par>
                            </p:childTnLst>
                          </p:cTn>
                        </p:par>
                        <p:par>
                          <p:cTn id="92" fill="hold">
                            <p:stCondLst>
                              <p:cond delay="2000"/>
                            </p:stCondLst>
                            <p:childTnLst>
                              <p:par>
                                <p:cTn id="93" presetID="1" presetClass="exit" presetSubtype="0" fill="hold" grpId="1" nodeType="afterEffect">
                                  <p:stCondLst>
                                    <p:cond delay="0"/>
                                  </p:stCondLst>
                                  <p:childTnLst>
                                    <p:set>
                                      <p:cBhvr>
                                        <p:cTn id="94" dur="1" fill="hold">
                                          <p:stCondLst>
                                            <p:cond delay="0"/>
                                          </p:stCondLst>
                                        </p:cTn>
                                        <p:tgtEl>
                                          <p:spTgt spid="22"/>
                                        </p:tgtEl>
                                        <p:attrNameLst>
                                          <p:attrName>style.visibility</p:attrName>
                                        </p:attrNameLst>
                                      </p:cBhvr>
                                      <p:to>
                                        <p:strVal val="hidden"/>
                                      </p:to>
                                    </p:set>
                                  </p:childTnLst>
                                </p:cTn>
                              </p:par>
                            </p:childTnLst>
                          </p:cTn>
                        </p:par>
                        <p:par>
                          <p:cTn id="95" fill="hold">
                            <p:stCondLst>
                              <p:cond delay="2000"/>
                            </p:stCondLst>
                            <p:childTnLst>
                              <p:par>
                                <p:cTn id="96" presetID="22" presetClass="exit" presetSubtype="4" fill="hold" grpId="1" nodeType="afterEffect">
                                  <p:stCondLst>
                                    <p:cond delay="0"/>
                                  </p:stCondLst>
                                  <p:childTnLst>
                                    <p:animEffect transition="out" filter="wipe(down)">
                                      <p:cBhvr>
                                        <p:cTn id="97" dur="500"/>
                                        <p:tgtEl>
                                          <p:spTgt spid="7"/>
                                        </p:tgtEl>
                                      </p:cBhvr>
                                    </p:animEffect>
                                    <p:set>
                                      <p:cBhvr>
                                        <p:cTn id="98" dur="1" fill="hold">
                                          <p:stCondLst>
                                            <p:cond delay="499"/>
                                          </p:stCondLst>
                                        </p:cTn>
                                        <p:tgtEl>
                                          <p:spTgt spid="7"/>
                                        </p:tgtEl>
                                        <p:attrNameLst>
                                          <p:attrName>style.visibility</p:attrName>
                                        </p:attrNameLst>
                                      </p:cBhvr>
                                      <p:to>
                                        <p:strVal val="hidden"/>
                                      </p:to>
                                    </p:set>
                                  </p:childTnLst>
                                </p:cTn>
                              </p:par>
                              <p:par>
                                <p:cTn id="99" presetID="1" presetClass="exit" presetSubtype="0" fill="hold" grpId="1" nodeType="withEffect">
                                  <p:stCondLst>
                                    <p:cond delay="0"/>
                                  </p:stCondLst>
                                  <p:childTnLst>
                                    <p:set>
                                      <p:cBhvr>
                                        <p:cTn id="100" dur="1" fill="hold">
                                          <p:stCondLst>
                                            <p:cond delay="0"/>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9" grpId="0" animBg="1"/>
      <p:bldP spid="9" grpId="1" uiExpand="1" build="allAtOnce" animBg="1"/>
      <p:bldP spid="10" grpId="0" animBg="1"/>
      <p:bldP spid="10" grpId="1" animBg="1"/>
      <p:bldP spid="22" grpId="0"/>
      <p:bldP spid="22" grpId="1"/>
      <p:bldP spid="27" grpId="0" animBg="1"/>
      <p:bldP spid="27" grpId="1" animBg="1"/>
      <p:bldP spid="28" grpId="0" animBg="1"/>
      <p:bldP spid="28" grpId="1" animBg="1"/>
      <p:bldP spid="29" grpId="0" animBg="1"/>
      <p:bldP spid="29" grpId="1" animBg="1"/>
      <p:bldP spid="30" grpId="0" animBg="1"/>
      <p:bldP spid="30" grpId="1" animBg="1"/>
      <p:bldP spid="31" grpId="0"/>
      <p:bldP spid="31" grpId="1"/>
      <p:bldP spid="32" grpId="0" animBg="1"/>
      <p:bldP spid="32" grpId="1" animBg="1"/>
      <p:bldP spid="33" grpId="0" animBg="1"/>
      <p:bldP spid="33" grpId="1" animBg="1"/>
      <p:bldP spid="2" grpId="0"/>
      <p:bldP spid="2" grpId="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Review</a:t>
            </a:r>
          </a:p>
        </p:txBody>
      </p:sp>
    </p:spTree>
    <p:extLst>
      <p:ext uri="{BB962C8B-B14F-4D97-AF65-F5344CB8AC3E}">
        <p14:creationId xmlns:p14="http://schemas.microsoft.com/office/powerpoint/2010/main" val="907505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concepts</a:t>
            </a:r>
          </a:p>
        </p:txBody>
      </p:sp>
      <p:sp>
        <p:nvSpPr>
          <p:cNvPr id="4" name="Text Placeholder 3"/>
          <p:cNvSpPr>
            <a:spLocks noGrp="1"/>
          </p:cNvSpPr>
          <p:nvPr>
            <p:ph type="body" sz="quarter" idx="10"/>
          </p:nvPr>
        </p:nvSpPr>
        <p:spPr/>
        <p:txBody>
          <a:bodyPr/>
          <a:lstStyle/>
          <a:p>
            <a:r>
              <a:rPr lang="en-US" dirty="0"/>
              <a:t>In this module we discussed…</a:t>
            </a:r>
          </a:p>
        </p:txBody>
      </p:sp>
      <p:sp>
        <p:nvSpPr>
          <p:cNvPr id="3" name="Content Placeholder 2"/>
          <p:cNvSpPr>
            <a:spLocks noGrp="1"/>
          </p:cNvSpPr>
          <p:nvPr>
            <p:ph idx="1"/>
          </p:nvPr>
        </p:nvSpPr>
        <p:spPr>
          <a:xfrm>
            <a:off x="436740" y="1778961"/>
            <a:ext cx="9948672" cy="4043000"/>
          </a:xfrm>
        </p:spPr>
        <p:txBody>
          <a:bodyPr/>
          <a:lstStyle/>
          <a:p>
            <a:r>
              <a:rPr lang="en-US" sz="2400" dirty="0"/>
              <a:t>Why explicit data management is necessary for best performance</a:t>
            </a:r>
          </a:p>
          <a:p>
            <a:r>
              <a:rPr lang="en-US" sz="2400" dirty="0"/>
              <a:t>Structured and Unstructured Data Lifetimes</a:t>
            </a:r>
          </a:p>
          <a:p>
            <a:r>
              <a:rPr lang="en-US" sz="2400" dirty="0"/>
              <a:t>Explicit and Implicit Data Regions</a:t>
            </a:r>
          </a:p>
          <a:p>
            <a:r>
              <a:rPr lang="en-US" sz="2400" dirty="0"/>
              <a:t>The </a:t>
            </a:r>
            <a:r>
              <a:rPr lang="en-US" sz="2400" b="1" dirty="0"/>
              <a:t>data</a:t>
            </a:r>
            <a:r>
              <a:rPr lang="en-US" sz="2400" dirty="0"/>
              <a:t>, </a:t>
            </a:r>
            <a:r>
              <a:rPr lang="en-US" sz="2400" b="1" dirty="0"/>
              <a:t>enter data</a:t>
            </a:r>
            <a:r>
              <a:rPr lang="en-US" sz="2400" dirty="0"/>
              <a:t>, </a:t>
            </a:r>
            <a:r>
              <a:rPr lang="en-US" sz="2400" b="1" dirty="0"/>
              <a:t>exit data</a:t>
            </a:r>
            <a:r>
              <a:rPr lang="en-US" sz="2400" dirty="0"/>
              <a:t>, and </a:t>
            </a:r>
            <a:r>
              <a:rPr lang="en-US" sz="2400" b="1" dirty="0"/>
              <a:t>update</a:t>
            </a:r>
            <a:r>
              <a:rPr lang="en-US" sz="2400" dirty="0"/>
              <a:t> directives</a:t>
            </a:r>
          </a:p>
          <a:p>
            <a:r>
              <a:rPr lang="en-US" sz="2400" dirty="0"/>
              <a:t>Data Clauses</a:t>
            </a:r>
          </a:p>
        </p:txBody>
      </p:sp>
    </p:spTree>
    <p:extLst>
      <p:ext uri="{BB962C8B-B14F-4D97-AF65-F5344CB8AC3E}">
        <p14:creationId xmlns:p14="http://schemas.microsoft.com/office/powerpoint/2010/main" val="918387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Assignment</a:t>
            </a:r>
          </a:p>
        </p:txBody>
      </p:sp>
      <p:sp>
        <p:nvSpPr>
          <p:cNvPr id="4" name="Text Placeholder 3"/>
          <p:cNvSpPr>
            <a:spLocks noGrp="1"/>
          </p:cNvSpPr>
          <p:nvPr>
            <p:ph type="body" sz="quarter" idx="10"/>
          </p:nvPr>
        </p:nvSpPr>
        <p:spPr/>
        <p:txBody>
          <a:bodyPr/>
          <a:lstStyle/>
          <a:p>
            <a:r>
              <a:rPr lang="en-US" dirty="0"/>
              <a:t>In this module’s lab you will…</a:t>
            </a:r>
          </a:p>
        </p:txBody>
      </p:sp>
      <p:sp>
        <p:nvSpPr>
          <p:cNvPr id="3" name="Content Placeholder 2"/>
          <p:cNvSpPr>
            <a:spLocks noGrp="1"/>
          </p:cNvSpPr>
          <p:nvPr>
            <p:ph idx="1"/>
          </p:nvPr>
        </p:nvSpPr>
        <p:spPr>
          <a:xfrm>
            <a:off x="436740" y="1778961"/>
            <a:ext cx="9948672" cy="4043000"/>
          </a:xfrm>
        </p:spPr>
        <p:txBody>
          <a:bodyPr/>
          <a:lstStyle/>
          <a:p>
            <a:r>
              <a:rPr lang="en-US" sz="2400" dirty="0"/>
              <a:t>Update the code from the previous module to use explicit data directives</a:t>
            </a:r>
          </a:p>
          <a:p>
            <a:r>
              <a:rPr lang="en-US" sz="2400" dirty="0"/>
              <a:t>Analyze the different between using CUDA Managed Memory and explicit data management in the lab code.</a:t>
            </a:r>
          </a:p>
        </p:txBody>
      </p:sp>
    </p:spTree>
    <p:extLst>
      <p:ext uri="{BB962C8B-B14F-4D97-AF65-F5344CB8AC3E}">
        <p14:creationId xmlns:p14="http://schemas.microsoft.com/office/powerpoint/2010/main" val="401460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Explicit memory management</a:t>
            </a:r>
          </a:p>
        </p:txBody>
      </p:sp>
      <p:sp>
        <p:nvSpPr>
          <p:cNvPr id="3" name="Content Placeholder 2">
            <a:extLst>
              <a:ext uri="{FF2B5EF4-FFF2-40B4-BE49-F238E27FC236}">
                <a16:creationId xmlns:a16="http://schemas.microsoft.com/office/drawing/2014/main" id="{A6A84FA9-BCF1-453E-95F9-FE4225B4324E}"/>
              </a:ext>
            </a:extLst>
          </p:cNvPr>
          <p:cNvSpPr>
            <a:spLocks noGrp="1"/>
          </p:cNvSpPr>
          <p:nvPr>
            <p:ph idx="1"/>
          </p:nvPr>
        </p:nvSpPr>
        <p:spPr>
          <a:xfrm>
            <a:off x="414774" y="1967862"/>
            <a:ext cx="5170238" cy="3718925"/>
          </a:xfrm>
        </p:spPr>
        <p:txBody>
          <a:bodyPr/>
          <a:lstStyle/>
          <a:p>
            <a:r>
              <a:rPr lang="en-US" dirty="0"/>
              <a:t>Many parallel accelerators (such as devices) have a separate memory space from the host</a:t>
            </a:r>
          </a:p>
          <a:p>
            <a:r>
              <a:rPr lang="en-US" dirty="0"/>
              <a:t>These separate memories can become out-of-sync and contain completely different data</a:t>
            </a:r>
          </a:p>
          <a:p>
            <a:r>
              <a:rPr lang="en-US" dirty="0"/>
              <a:t>Transferring between these two memories can be a very time consuming process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Key problems</a:t>
            </a:r>
          </a:p>
        </p:txBody>
      </p:sp>
      <p:sp>
        <p:nvSpPr>
          <p:cNvPr id="5" name="Rectangle: Rounded Corners 4">
            <a:extLst>
              <a:ext uri="{FF2B5EF4-FFF2-40B4-BE49-F238E27FC236}">
                <a16:creationId xmlns:a16="http://schemas.microsoft.com/office/drawing/2014/main" id="{E1F61181-09F9-48A2-920D-16BFE53A5DF1}"/>
              </a:ext>
            </a:extLst>
          </p:cNvPr>
          <p:cNvSpPr/>
          <p:nvPr/>
        </p:nvSpPr>
        <p:spPr>
          <a:xfrm>
            <a:off x="6091806" y="1605918"/>
            <a:ext cx="1638300" cy="1038225"/>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Host</a:t>
            </a:r>
          </a:p>
        </p:txBody>
      </p:sp>
      <p:sp>
        <p:nvSpPr>
          <p:cNvPr id="6" name="Rectangle: Rounded Corners 5">
            <a:extLst>
              <a:ext uri="{FF2B5EF4-FFF2-40B4-BE49-F238E27FC236}">
                <a16:creationId xmlns:a16="http://schemas.microsoft.com/office/drawing/2014/main" id="{FB4619F4-857B-4CF6-8CBB-3F71CADCA0C4}"/>
              </a:ext>
            </a:extLst>
          </p:cNvPr>
          <p:cNvSpPr/>
          <p:nvPr/>
        </p:nvSpPr>
        <p:spPr>
          <a:xfrm>
            <a:off x="8389283" y="1605917"/>
            <a:ext cx="2219325" cy="1995869"/>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Device</a:t>
            </a:r>
          </a:p>
        </p:txBody>
      </p:sp>
      <p:sp>
        <p:nvSpPr>
          <p:cNvPr id="7" name="Rectangle: Rounded Corners 6">
            <a:extLst>
              <a:ext uri="{FF2B5EF4-FFF2-40B4-BE49-F238E27FC236}">
                <a16:creationId xmlns:a16="http://schemas.microsoft.com/office/drawing/2014/main" id="{B531E17F-DF15-46D7-AC71-C7E22D423501}"/>
              </a:ext>
            </a:extLst>
          </p:cNvPr>
          <p:cNvSpPr/>
          <p:nvPr/>
        </p:nvSpPr>
        <p:spPr>
          <a:xfrm>
            <a:off x="6091806" y="3430334"/>
            <a:ext cx="1638300" cy="2259415"/>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Host Memory</a:t>
            </a:r>
          </a:p>
        </p:txBody>
      </p:sp>
      <p:sp>
        <p:nvSpPr>
          <p:cNvPr id="8" name="Rectangle: Rounded Corners 7">
            <a:extLst>
              <a:ext uri="{FF2B5EF4-FFF2-40B4-BE49-F238E27FC236}">
                <a16:creationId xmlns:a16="http://schemas.microsoft.com/office/drawing/2014/main" id="{2D607E8C-A599-4D80-8916-29A7ED52FB88}"/>
              </a:ext>
            </a:extLst>
          </p:cNvPr>
          <p:cNvSpPr/>
          <p:nvPr/>
        </p:nvSpPr>
        <p:spPr>
          <a:xfrm>
            <a:off x="8389282" y="4560041"/>
            <a:ext cx="2219325" cy="1126746"/>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Device Memory</a:t>
            </a:r>
          </a:p>
        </p:txBody>
      </p:sp>
      <p:sp>
        <p:nvSpPr>
          <p:cNvPr id="9" name="Arrow: Up-Down 8">
            <a:extLst>
              <a:ext uri="{FF2B5EF4-FFF2-40B4-BE49-F238E27FC236}">
                <a16:creationId xmlns:a16="http://schemas.microsoft.com/office/drawing/2014/main" id="{8DAFF405-1E50-432A-8D01-4FDB32038438}"/>
              </a:ext>
            </a:extLst>
          </p:cNvPr>
          <p:cNvSpPr/>
          <p:nvPr/>
        </p:nvSpPr>
        <p:spPr>
          <a:xfrm>
            <a:off x="6641401" y="2703442"/>
            <a:ext cx="539109" cy="681259"/>
          </a:xfrm>
          <a:prstGeom prst="upDownArrow">
            <a:avLst>
              <a:gd name="adj1" fmla="val 50000"/>
              <a:gd name="adj2" fmla="val 32332"/>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Up-Down 9">
            <a:extLst>
              <a:ext uri="{FF2B5EF4-FFF2-40B4-BE49-F238E27FC236}">
                <a16:creationId xmlns:a16="http://schemas.microsoft.com/office/drawing/2014/main" id="{3EC6923E-DE0D-44D3-AEA0-776D59823DC2}"/>
              </a:ext>
            </a:extLst>
          </p:cNvPr>
          <p:cNvSpPr/>
          <p:nvPr/>
        </p:nvSpPr>
        <p:spPr>
          <a:xfrm>
            <a:off x="9229389" y="3735019"/>
            <a:ext cx="539109" cy="681259"/>
          </a:xfrm>
          <a:prstGeom prst="upDownArrow">
            <a:avLst>
              <a:gd name="adj1" fmla="val 50000"/>
              <a:gd name="adj2" fmla="val 32332"/>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Right 10">
            <a:extLst>
              <a:ext uri="{FF2B5EF4-FFF2-40B4-BE49-F238E27FC236}">
                <a16:creationId xmlns:a16="http://schemas.microsoft.com/office/drawing/2014/main" id="{8A7E5921-43A9-4A2D-A25C-D8B413D3160B}"/>
              </a:ext>
            </a:extLst>
          </p:cNvPr>
          <p:cNvSpPr/>
          <p:nvPr/>
        </p:nvSpPr>
        <p:spPr>
          <a:xfrm>
            <a:off x="7773942" y="4963412"/>
            <a:ext cx="571504" cy="320004"/>
          </a:xfrm>
          <a:prstGeom prst="leftRightArrow">
            <a:avLst>
              <a:gd name="adj1" fmla="val 50000"/>
              <a:gd name="adj2" fmla="val 48117"/>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8479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B0A061B-2B80-4656-8888-D81392E2D8B0}"/>
              </a:ext>
            </a:extLst>
          </p:cNvPr>
          <p:cNvPicPr>
            <a:picLocks noChangeAspect="1"/>
          </p:cNvPicPr>
          <p:nvPr/>
        </p:nvPicPr>
        <p:blipFill>
          <a:blip r:embed="rId3"/>
          <a:stretch>
            <a:fillRect/>
          </a:stretch>
        </p:blipFill>
        <p:spPr>
          <a:xfrm>
            <a:off x="1615381" y="2328876"/>
            <a:ext cx="4455219" cy="2508245"/>
          </a:xfrm>
          <a:prstGeom prst="rect">
            <a:avLst/>
          </a:prstGeom>
          <a:ln>
            <a:noFill/>
          </a:ln>
          <a:effectLst>
            <a:outerShdw blurRad="292100" dist="139700" dir="2700000" algn="tl" rotWithShape="0">
              <a:srgbClr val="333333">
                <a:alpha val="65000"/>
              </a:srgbClr>
            </a:outerShdw>
          </a:effectLst>
        </p:spPr>
      </p:pic>
      <p:sp>
        <p:nvSpPr>
          <p:cNvPr id="2" name="Title 1">
            <a:extLst>
              <a:ext uri="{FF2B5EF4-FFF2-40B4-BE49-F238E27FC236}">
                <a16:creationId xmlns:a16="http://schemas.microsoft.com/office/drawing/2014/main" id="{C24807A0-4A13-45C8-8AF0-0E718425FD92}"/>
              </a:ext>
            </a:extLst>
          </p:cNvPr>
          <p:cNvSpPr>
            <a:spLocks noGrp="1"/>
          </p:cNvSpPr>
          <p:nvPr>
            <p:ph type="title"/>
          </p:nvPr>
        </p:nvSpPr>
        <p:spPr>
          <a:xfrm>
            <a:off x="2314751" y="267169"/>
            <a:ext cx="6343298" cy="590931"/>
          </a:xfrm>
        </p:spPr>
        <p:txBody>
          <a:bodyPr/>
          <a:lstStyle/>
          <a:p>
            <a:r>
              <a:rPr lang="en-US" dirty="0"/>
              <a:t>Additional resources</a:t>
            </a:r>
          </a:p>
        </p:txBody>
      </p:sp>
      <p:sp>
        <p:nvSpPr>
          <p:cNvPr id="4" name="Text Placeholder 3">
            <a:extLst>
              <a:ext uri="{FF2B5EF4-FFF2-40B4-BE49-F238E27FC236}">
                <a16:creationId xmlns:a16="http://schemas.microsoft.com/office/drawing/2014/main" id="{B62B59BD-19E8-4A88-A773-173B95139DD6}"/>
              </a:ext>
            </a:extLst>
          </p:cNvPr>
          <p:cNvSpPr>
            <a:spLocks noGrp="1"/>
          </p:cNvSpPr>
          <p:nvPr>
            <p:ph type="body" sz="quarter" idx="10"/>
          </p:nvPr>
        </p:nvSpPr>
        <p:spPr>
          <a:xfrm>
            <a:off x="1490886" y="833365"/>
            <a:ext cx="7991028" cy="525463"/>
          </a:xfrm>
        </p:spPr>
        <p:txBody>
          <a:bodyPr/>
          <a:lstStyle/>
          <a:p>
            <a:r>
              <a:rPr lang="en-US" dirty="0"/>
              <a:t>YouTube OpenACC Introduction Series by Michael Wolfe</a:t>
            </a:r>
          </a:p>
        </p:txBody>
      </p:sp>
      <p:sp>
        <p:nvSpPr>
          <p:cNvPr id="8" name="TextBox 7">
            <a:extLst>
              <a:ext uri="{FF2B5EF4-FFF2-40B4-BE49-F238E27FC236}">
                <a16:creationId xmlns:a16="http://schemas.microsoft.com/office/drawing/2014/main" id="{4D897CEF-274F-4742-A78D-7A84AC72783A}"/>
              </a:ext>
            </a:extLst>
          </p:cNvPr>
          <p:cNvSpPr txBox="1"/>
          <p:nvPr/>
        </p:nvSpPr>
        <p:spPr>
          <a:xfrm>
            <a:off x="2290653" y="1502220"/>
            <a:ext cx="6391494"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hlinkClick r:id="rId4"/>
              </a:rPr>
              <a:t>Introduction to Parallel Programming with OpenACC – Part 5</a:t>
            </a:r>
            <a:endParaRPr lang="en-US" dirty="0">
              <a:solidFill>
                <a:schemeClr val="bg1"/>
              </a:solidFill>
            </a:endParaRPr>
          </a:p>
        </p:txBody>
      </p:sp>
      <p:sp>
        <p:nvSpPr>
          <p:cNvPr id="3" name="TextBox 2">
            <a:extLst>
              <a:ext uri="{FF2B5EF4-FFF2-40B4-BE49-F238E27FC236}">
                <a16:creationId xmlns:a16="http://schemas.microsoft.com/office/drawing/2014/main" id="{B01A572B-A036-42FE-9BA9-16639169C683}"/>
              </a:ext>
            </a:extLst>
          </p:cNvPr>
          <p:cNvSpPr txBox="1"/>
          <p:nvPr/>
        </p:nvSpPr>
        <p:spPr>
          <a:xfrm>
            <a:off x="3395123" y="5576224"/>
            <a:ext cx="4182555" cy="3139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600" dirty="0">
                <a:solidFill>
                  <a:schemeClr val="bg1"/>
                </a:solidFill>
                <a:hlinkClick r:id="rId5"/>
              </a:rPr>
              <a:t>Follow along by downloading the code here!</a:t>
            </a:r>
            <a:endParaRPr lang="en-US" sz="1600" dirty="0">
              <a:solidFill>
                <a:schemeClr val="bg1"/>
              </a:solidFill>
            </a:endParaRPr>
          </a:p>
        </p:txBody>
      </p:sp>
      <p:pic>
        <p:nvPicPr>
          <p:cNvPr id="16" name="Picture 15">
            <a:extLst>
              <a:ext uri="{FF2B5EF4-FFF2-40B4-BE49-F238E27FC236}">
                <a16:creationId xmlns:a16="http://schemas.microsoft.com/office/drawing/2014/main" id="{E2BBA5BD-4B5E-42F4-9D75-318FD6052B8B}"/>
              </a:ext>
            </a:extLst>
          </p:cNvPr>
          <p:cNvPicPr>
            <a:picLocks noChangeAspect="1"/>
          </p:cNvPicPr>
          <p:nvPr/>
        </p:nvPicPr>
        <p:blipFill>
          <a:blip r:embed="rId6"/>
          <a:stretch>
            <a:fillRect/>
          </a:stretch>
        </p:blipFill>
        <p:spPr>
          <a:xfrm>
            <a:off x="5583192" y="2451788"/>
            <a:ext cx="4374738" cy="260341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5259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BackuP</a:t>
            </a:r>
            <a:r>
              <a:rPr lang="en-US" dirty="0"/>
              <a:t> Slides</a:t>
            </a:r>
          </a:p>
        </p:txBody>
      </p:sp>
    </p:spTree>
    <p:extLst>
      <p:ext uri="{BB962C8B-B14F-4D97-AF65-F5344CB8AC3E}">
        <p14:creationId xmlns:p14="http://schemas.microsoft.com/office/powerpoint/2010/main" val="4110392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Basic data management</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r>
              <a:rPr lang="en-US" dirty="0"/>
              <a:t>Moving data between the Host and Device using copy</a:t>
            </a:r>
          </a:p>
        </p:txBody>
      </p:sp>
      <p:sp>
        <p:nvSpPr>
          <p:cNvPr id="6" name="Arrow: Pentagon 5">
            <a:extLst>
              <a:ext uri="{FF2B5EF4-FFF2-40B4-BE49-F238E27FC236}">
                <a16:creationId xmlns:a16="http://schemas.microsoft.com/office/drawing/2014/main" id="{8F0328D5-0B90-44E9-8BC0-420DA8BE3E7A}"/>
              </a:ext>
            </a:extLst>
          </p:cNvPr>
          <p:cNvSpPr/>
          <p:nvPr/>
        </p:nvSpPr>
        <p:spPr>
          <a:xfrm>
            <a:off x="476791" y="2507455"/>
            <a:ext cx="2286000" cy="914400"/>
          </a:xfrm>
          <a:prstGeom prst="homePlat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Allocate ‘a’ on GPU</a:t>
            </a:r>
          </a:p>
        </p:txBody>
      </p:sp>
      <p:sp>
        <p:nvSpPr>
          <p:cNvPr id="7" name="Arrow: Chevron 6">
            <a:extLst>
              <a:ext uri="{FF2B5EF4-FFF2-40B4-BE49-F238E27FC236}">
                <a16:creationId xmlns:a16="http://schemas.microsoft.com/office/drawing/2014/main" id="{6B130915-CA09-40A3-A68C-BE3182670DBB}"/>
              </a:ext>
            </a:extLst>
          </p:cNvPr>
          <p:cNvSpPr/>
          <p:nvPr/>
        </p:nvSpPr>
        <p:spPr>
          <a:xfrm>
            <a:off x="2397418" y="2507455"/>
            <a:ext cx="2286000" cy="914400"/>
          </a:xfrm>
          <a:prstGeom prst="chevr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Copy ‘a’ from CPU to GPU</a:t>
            </a:r>
          </a:p>
        </p:txBody>
      </p:sp>
      <p:sp>
        <p:nvSpPr>
          <p:cNvPr id="8" name="Arrow: Chevron 7">
            <a:extLst>
              <a:ext uri="{FF2B5EF4-FFF2-40B4-BE49-F238E27FC236}">
                <a16:creationId xmlns:a16="http://schemas.microsoft.com/office/drawing/2014/main" id="{882C7DA9-C102-42F3-AE5A-5DAD3BF04CD6}"/>
              </a:ext>
            </a:extLst>
          </p:cNvPr>
          <p:cNvSpPr/>
          <p:nvPr/>
        </p:nvSpPr>
        <p:spPr>
          <a:xfrm>
            <a:off x="4321843" y="2507455"/>
            <a:ext cx="2286000" cy="914400"/>
          </a:xfrm>
          <a:prstGeom prst="chevr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Execute Kernels</a:t>
            </a:r>
          </a:p>
        </p:txBody>
      </p:sp>
      <p:sp>
        <p:nvSpPr>
          <p:cNvPr id="9" name="Arrow: Chevron 8">
            <a:extLst>
              <a:ext uri="{FF2B5EF4-FFF2-40B4-BE49-F238E27FC236}">
                <a16:creationId xmlns:a16="http://schemas.microsoft.com/office/drawing/2014/main" id="{C3DF4A46-0722-4345-AE1A-B0756C008EAB}"/>
              </a:ext>
            </a:extLst>
          </p:cNvPr>
          <p:cNvSpPr/>
          <p:nvPr/>
        </p:nvSpPr>
        <p:spPr>
          <a:xfrm>
            <a:off x="6242470" y="2507455"/>
            <a:ext cx="2286000" cy="914400"/>
          </a:xfrm>
          <a:prstGeom prst="chevr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Copy ‘a’ from GPU to CPU</a:t>
            </a:r>
          </a:p>
        </p:txBody>
      </p:sp>
      <p:sp>
        <p:nvSpPr>
          <p:cNvPr id="14" name="Arrow: Chevron 13">
            <a:extLst>
              <a:ext uri="{FF2B5EF4-FFF2-40B4-BE49-F238E27FC236}">
                <a16:creationId xmlns:a16="http://schemas.microsoft.com/office/drawing/2014/main" id="{D9DC1729-91D0-439C-B0A5-DD433407E625}"/>
              </a:ext>
            </a:extLst>
          </p:cNvPr>
          <p:cNvSpPr/>
          <p:nvPr/>
        </p:nvSpPr>
        <p:spPr>
          <a:xfrm>
            <a:off x="8148234" y="2507455"/>
            <a:ext cx="2286000" cy="914400"/>
          </a:xfrm>
          <a:prstGeom prst="chevro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Deallocate ‘a’ from GPU</a:t>
            </a:r>
          </a:p>
        </p:txBody>
      </p:sp>
      <p:sp>
        <p:nvSpPr>
          <p:cNvPr id="15" name="TextBox 14">
            <a:extLst>
              <a:ext uri="{FF2B5EF4-FFF2-40B4-BE49-F238E27FC236}">
                <a16:creationId xmlns:a16="http://schemas.microsoft.com/office/drawing/2014/main" id="{00FC6CF8-B78C-4197-B0B9-493156258D4C}"/>
              </a:ext>
            </a:extLst>
          </p:cNvPr>
          <p:cNvSpPr txBox="1"/>
          <p:nvPr/>
        </p:nvSpPr>
        <p:spPr>
          <a:xfrm>
            <a:off x="1013316" y="4008143"/>
            <a:ext cx="8788753" cy="1643527"/>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800" dirty="0">
                <a:solidFill>
                  <a:srgbClr val="8E4000"/>
                </a:solidFill>
                <a:latin typeface="Consolas" panose="020B0609020204030204" pitchFamily="49" charset="0"/>
                <a:cs typeface="Courier New" panose="02070309020205020404" pitchFamily="49" charset="0"/>
              </a:rPr>
              <a:t>#pragma </a:t>
            </a:r>
            <a:r>
              <a:rPr lang="en-US" sz="2800" dirty="0" err="1">
                <a:solidFill>
                  <a:srgbClr val="8E4000"/>
                </a:solidFill>
                <a:latin typeface="Consolas" panose="020B0609020204030204" pitchFamily="49" charset="0"/>
                <a:cs typeface="Courier New" panose="02070309020205020404" pitchFamily="49" charset="0"/>
              </a:rPr>
              <a:t>acc</a:t>
            </a:r>
            <a:r>
              <a:rPr lang="en-US" sz="2800" dirty="0">
                <a:solidFill>
                  <a:srgbClr val="8E4000"/>
                </a:solidFill>
                <a:latin typeface="Consolas" panose="020B0609020204030204" pitchFamily="49" charset="0"/>
                <a:cs typeface="Courier New" panose="02070309020205020404" pitchFamily="49" charset="0"/>
              </a:rPr>
              <a:t> parallel loop copy(a[0:N])</a:t>
            </a:r>
          </a:p>
          <a:p>
            <a:pPr defTabSz="228600">
              <a:lnSpc>
                <a:spcPct val="90000"/>
              </a:lnSpc>
            </a:pPr>
            <a:r>
              <a:rPr lang="en-US" sz="2800" dirty="0">
                <a:solidFill>
                  <a:srgbClr val="3051FF"/>
                </a:solidFill>
                <a:latin typeface="Consolas" panose="020B0609020204030204" pitchFamily="49" charset="0"/>
                <a:cs typeface="Courier New" panose="02070309020205020404" pitchFamily="49" charset="0"/>
              </a:rPr>
              <a:t>for</a:t>
            </a:r>
            <a:r>
              <a:rPr lang="en-US" sz="2800" dirty="0">
                <a:solidFill>
                  <a:schemeClr val="bg1"/>
                </a:solidFill>
                <a:latin typeface="Consolas" panose="020B0609020204030204" pitchFamily="49" charset="0"/>
                <a:cs typeface="Courier New" panose="02070309020205020404" pitchFamily="49" charset="0"/>
              </a:rPr>
              <a:t>(</a:t>
            </a:r>
            <a:r>
              <a:rPr lang="en-US" sz="2800" dirty="0" err="1">
                <a:solidFill>
                  <a:srgbClr val="A64CFF"/>
                </a:solidFill>
                <a:latin typeface="Consolas" panose="020B0609020204030204" pitchFamily="49" charset="0"/>
                <a:cs typeface="Courier New" panose="02070309020205020404" pitchFamily="49" charset="0"/>
              </a:rPr>
              <a:t>int</a:t>
            </a:r>
            <a:r>
              <a:rPr lang="en-US" sz="2800" dirty="0">
                <a:solidFill>
                  <a:schemeClr val="bg1"/>
                </a:solidFill>
                <a:latin typeface="Consolas" panose="020B0609020204030204" pitchFamily="49" charset="0"/>
                <a:cs typeface="Courier New" panose="02070309020205020404" pitchFamily="49" charset="0"/>
              </a:rPr>
              <a:t> </a:t>
            </a:r>
            <a:r>
              <a:rPr lang="en-US" sz="2800" dirty="0" err="1">
                <a:solidFill>
                  <a:schemeClr val="bg1"/>
                </a:solidFill>
                <a:latin typeface="Consolas" panose="020B0609020204030204" pitchFamily="49" charset="0"/>
                <a:cs typeface="Courier New" panose="02070309020205020404" pitchFamily="49" charset="0"/>
              </a:rPr>
              <a:t>i</a:t>
            </a:r>
            <a:r>
              <a:rPr lang="en-US" sz="2800" dirty="0">
                <a:solidFill>
                  <a:schemeClr val="bg1"/>
                </a:solidFill>
                <a:latin typeface="Consolas" panose="020B0609020204030204" pitchFamily="49" charset="0"/>
                <a:cs typeface="Courier New" panose="02070309020205020404" pitchFamily="49" charset="0"/>
              </a:rPr>
              <a:t> = 0; </a:t>
            </a:r>
            <a:r>
              <a:rPr lang="en-US" sz="2800" dirty="0" err="1">
                <a:solidFill>
                  <a:schemeClr val="bg1"/>
                </a:solidFill>
                <a:latin typeface="Consolas" panose="020B0609020204030204" pitchFamily="49" charset="0"/>
                <a:cs typeface="Courier New" panose="02070309020205020404" pitchFamily="49" charset="0"/>
              </a:rPr>
              <a:t>i</a:t>
            </a:r>
            <a:r>
              <a:rPr lang="en-US" sz="2800" dirty="0">
                <a:solidFill>
                  <a:schemeClr val="bg1"/>
                </a:solidFill>
                <a:latin typeface="Consolas" panose="020B0609020204030204" pitchFamily="49" charset="0"/>
                <a:cs typeface="Courier New" panose="02070309020205020404" pitchFamily="49" charset="0"/>
              </a:rPr>
              <a:t> &lt; N; </a:t>
            </a:r>
            <a:r>
              <a:rPr lang="en-US" sz="2800" dirty="0" err="1">
                <a:solidFill>
                  <a:schemeClr val="bg1"/>
                </a:solidFill>
                <a:latin typeface="Consolas" panose="020B0609020204030204" pitchFamily="49" charset="0"/>
                <a:cs typeface="Courier New" panose="02070309020205020404" pitchFamily="49" charset="0"/>
              </a:rPr>
              <a:t>i</a:t>
            </a:r>
            <a:r>
              <a:rPr lang="en-US" sz="2800" dirty="0">
                <a:solidFill>
                  <a:srgbClr val="030382"/>
                </a:solidFill>
                <a:latin typeface="Consolas" panose="020B0609020204030204" pitchFamily="49" charset="0"/>
                <a:cs typeface="Courier New" panose="02070309020205020404" pitchFamily="49" charset="0"/>
              </a:rPr>
              <a:t>++</a:t>
            </a:r>
            <a:r>
              <a:rPr lang="en-US" sz="28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800" dirty="0">
                <a:solidFill>
                  <a:schemeClr val="bg1"/>
                </a:solidFill>
                <a:latin typeface="Consolas" panose="020B0609020204030204" pitchFamily="49" charset="0"/>
                <a:cs typeface="Courier New" panose="02070309020205020404" pitchFamily="49" charset="0"/>
              </a:rPr>
              <a:t>	a[</a:t>
            </a:r>
            <a:r>
              <a:rPr lang="en-US" sz="2800" dirty="0" err="1">
                <a:solidFill>
                  <a:schemeClr val="bg1"/>
                </a:solidFill>
                <a:latin typeface="Consolas" panose="020B0609020204030204" pitchFamily="49" charset="0"/>
                <a:cs typeface="Courier New" panose="02070309020205020404" pitchFamily="49" charset="0"/>
              </a:rPr>
              <a:t>i</a:t>
            </a:r>
            <a:r>
              <a:rPr lang="en-US" sz="2800" dirty="0">
                <a:solidFill>
                  <a:schemeClr val="bg1"/>
                </a:solidFill>
                <a:latin typeface="Consolas" panose="020B0609020204030204" pitchFamily="49" charset="0"/>
                <a:cs typeface="Courier New" panose="02070309020205020404" pitchFamily="49" charset="0"/>
              </a:rPr>
              <a:t>] = 2 * a[</a:t>
            </a:r>
            <a:r>
              <a:rPr lang="en-US" sz="2800" dirty="0" err="1">
                <a:solidFill>
                  <a:schemeClr val="bg1"/>
                </a:solidFill>
                <a:latin typeface="Consolas" panose="020B0609020204030204" pitchFamily="49" charset="0"/>
                <a:cs typeface="Courier New" panose="02070309020205020404" pitchFamily="49" charset="0"/>
              </a:rPr>
              <a:t>i</a:t>
            </a:r>
            <a:r>
              <a:rPr lang="en-US" sz="28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800" dirty="0">
                <a:solidFill>
                  <a:schemeClr val="bg1"/>
                </a:solidFill>
                <a:latin typeface="Consolas" panose="020B0609020204030204" pitchFamily="49" charset="0"/>
                <a:cs typeface="Courier New" panose="02070309020205020404" pitchFamily="49" charset="0"/>
              </a:rPr>
              <a:t>}</a:t>
            </a:r>
          </a:p>
        </p:txBody>
      </p:sp>
    </p:spTree>
    <p:extLst>
      <p:ext uri="{BB962C8B-B14F-4D97-AF65-F5344CB8AC3E}">
        <p14:creationId xmlns:p14="http://schemas.microsoft.com/office/powerpoint/2010/main" val="3380615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0E847-DFF6-4EA1-B32B-5C5648CFFC88}"/>
              </a:ext>
            </a:extLst>
          </p:cNvPr>
          <p:cNvSpPr>
            <a:spLocks noGrp="1"/>
          </p:cNvSpPr>
          <p:nvPr>
            <p:ph type="title"/>
          </p:nvPr>
        </p:nvSpPr>
        <p:spPr/>
        <p:txBody>
          <a:bodyPr/>
          <a:lstStyle/>
          <a:p>
            <a:r>
              <a:rPr lang="en-US" dirty="0"/>
              <a:t>Basic data management</a:t>
            </a:r>
          </a:p>
        </p:txBody>
      </p:sp>
      <p:sp>
        <p:nvSpPr>
          <p:cNvPr id="4" name="Text Placeholder 3">
            <a:extLst>
              <a:ext uri="{FF2B5EF4-FFF2-40B4-BE49-F238E27FC236}">
                <a16:creationId xmlns:a16="http://schemas.microsoft.com/office/drawing/2014/main" id="{BED7FBB3-28D4-4515-8634-A9C9A05DA056}"/>
              </a:ext>
            </a:extLst>
          </p:cNvPr>
          <p:cNvSpPr>
            <a:spLocks noGrp="1"/>
          </p:cNvSpPr>
          <p:nvPr>
            <p:ph type="body" sz="quarter" idx="10"/>
          </p:nvPr>
        </p:nvSpPr>
        <p:spPr/>
        <p:txBody>
          <a:bodyPr/>
          <a:lstStyle/>
          <a:p>
            <a:r>
              <a:rPr lang="en-US" dirty="0"/>
              <a:t>Moving data between the Host and Device using copy</a:t>
            </a:r>
          </a:p>
        </p:txBody>
      </p:sp>
      <p:sp>
        <p:nvSpPr>
          <p:cNvPr id="6" name="Arrow: Pentagon 5">
            <a:extLst>
              <a:ext uri="{FF2B5EF4-FFF2-40B4-BE49-F238E27FC236}">
                <a16:creationId xmlns:a16="http://schemas.microsoft.com/office/drawing/2014/main" id="{8F0328D5-0B90-44E9-8BC0-420DA8BE3E7A}"/>
              </a:ext>
            </a:extLst>
          </p:cNvPr>
          <p:cNvSpPr/>
          <p:nvPr/>
        </p:nvSpPr>
        <p:spPr>
          <a:xfrm>
            <a:off x="476791" y="2507455"/>
            <a:ext cx="2286000" cy="914400"/>
          </a:xfrm>
          <a:prstGeom prst="homePlate">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Allocate ‘a’ on GPU</a:t>
            </a:r>
          </a:p>
        </p:txBody>
      </p:sp>
      <p:sp>
        <p:nvSpPr>
          <p:cNvPr id="7" name="Arrow: Chevron 6">
            <a:extLst>
              <a:ext uri="{FF2B5EF4-FFF2-40B4-BE49-F238E27FC236}">
                <a16:creationId xmlns:a16="http://schemas.microsoft.com/office/drawing/2014/main" id="{6B130915-CA09-40A3-A68C-BE3182670DBB}"/>
              </a:ext>
            </a:extLst>
          </p:cNvPr>
          <p:cNvSpPr/>
          <p:nvPr/>
        </p:nvSpPr>
        <p:spPr>
          <a:xfrm>
            <a:off x="2397418" y="2507455"/>
            <a:ext cx="2286000" cy="914400"/>
          </a:xfrm>
          <a:prstGeom prst="chevron">
            <a:avLst/>
          </a:prstGeom>
          <a:gradFill flip="none" rotWithShape="1">
            <a:gsLst>
              <a:gs pos="28000">
                <a:srgbClr val="0080A7"/>
              </a:gs>
              <a:gs pos="72000">
                <a:srgbClr val="FF540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Copy ‘a’ from CPU to GPU</a:t>
            </a:r>
          </a:p>
        </p:txBody>
      </p:sp>
      <p:sp>
        <p:nvSpPr>
          <p:cNvPr id="8" name="Arrow: Chevron 7">
            <a:extLst>
              <a:ext uri="{FF2B5EF4-FFF2-40B4-BE49-F238E27FC236}">
                <a16:creationId xmlns:a16="http://schemas.microsoft.com/office/drawing/2014/main" id="{882C7DA9-C102-42F3-AE5A-5DAD3BF04CD6}"/>
              </a:ext>
            </a:extLst>
          </p:cNvPr>
          <p:cNvSpPr/>
          <p:nvPr/>
        </p:nvSpPr>
        <p:spPr>
          <a:xfrm>
            <a:off x="4321843" y="2507455"/>
            <a:ext cx="2286000" cy="914400"/>
          </a:xfrm>
          <a:prstGeom prst="chevron">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Execute Kernels</a:t>
            </a:r>
          </a:p>
        </p:txBody>
      </p:sp>
      <p:sp>
        <p:nvSpPr>
          <p:cNvPr id="9" name="Arrow: Chevron 8">
            <a:extLst>
              <a:ext uri="{FF2B5EF4-FFF2-40B4-BE49-F238E27FC236}">
                <a16:creationId xmlns:a16="http://schemas.microsoft.com/office/drawing/2014/main" id="{C3DF4A46-0722-4345-AE1A-B0756C008EAB}"/>
              </a:ext>
            </a:extLst>
          </p:cNvPr>
          <p:cNvSpPr/>
          <p:nvPr/>
        </p:nvSpPr>
        <p:spPr>
          <a:xfrm>
            <a:off x="6242470" y="2507455"/>
            <a:ext cx="2286000" cy="914400"/>
          </a:xfrm>
          <a:prstGeom prst="chevron">
            <a:avLst/>
          </a:prstGeom>
          <a:gradFill>
            <a:gsLst>
              <a:gs pos="32000">
                <a:srgbClr val="FF5400"/>
              </a:gs>
              <a:gs pos="73000">
                <a:srgbClr val="0080A7"/>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Copy ‘a’ from GPU to CPU</a:t>
            </a:r>
          </a:p>
        </p:txBody>
      </p:sp>
      <p:sp>
        <p:nvSpPr>
          <p:cNvPr id="14" name="Arrow: Chevron 13">
            <a:extLst>
              <a:ext uri="{FF2B5EF4-FFF2-40B4-BE49-F238E27FC236}">
                <a16:creationId xmlns:a16="http://schemas.microsoft.com/office/drawing/2014/main" id="{D9DC1729-91D0-439C-B0A5-DD433407E625}"/>
              </a:ext>
            </a:extLst>
          </p:cNvPr>
          <p:cNvSpPr/>
          <p:nvPr/>
        </p:nvSpPr>
        <p:spPr>
          <a:xfrm>
            <a:off x="8148234" y="2507455"/>
            <a:ext cx="2286000" cy="914400"/>
          </a:xfrm>
          <a:prstGeom prst="chevron">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Deallocate ‘a’ from GPU</a:t>
            </a:r>
          </a:p>
        </p:txBody>
      </p:sp>
      <p:sp>
        <p:nvSpPr>
          <p:cNvPr id="10" name="Rectangle 9">
            <a:extLst>
              <a:ext uri="{FF2B5EF4-FFF2-40B4-BE49-F238E27FC236}">
                <a16:creationId xmlns:a16="http://schemas.microsoft.com/office/drawing/2014/main" id="{7EAE356D-7C06-49EA-A27B-1CCA33693DF7}"/>
              </a:ext>
            </a:extLst>
          </p:cNvPr>
          <p:cNvSpPr/>
          <p:nvPr/>
        </p:nvSpPr>
        <p:spPr>
          <a:xfrm>
            <a:off x="1461515" y="4057650"/>
            <a:ext cx="3691510" cy="1428750"/>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5019760-B4A3-4D24-BAED-A79A514F1EC9}"/>
              </a:ext>
            </a:extLst>
          </p:cNvPr>
          <p:cNvSpPr/>
          <p:nvPr/>
        </p:nvSpPr>
        <p:spPr>
          <a:xfrm>
            <a:off x="5746812" y="4057650"/>
            <a:ext cx="3691510" cy="1428750"/>
          </a:xfrm>
          <a:prstGeom prst="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990EC16-158F-46F0-B636-B9103251F6EF}"/>
              </a:ext>
            </a:extLst>
          </p:cNvPr>
          <p:cNvSpPr txBox="1"/>
          <p:nvPr/>
        </p:nvSpPr>
        <p:spPr>
          <a:xfrm>
            <a:off x="2157340" y="3703043"/>
            <a:ext cx="2299860"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CPU MEMORY</a:t>
            </a:r>
          </a:p>
        </p:txBody>
      </p:sp>
      <p:sp>
        <p:nvSpPr>
          <p:cNvPr id="13" name="TextBox 12">
            <a:extLst>
              <a:ext uri="{FF2B5EF4-FFF2-40B4-BE49-F238E27FC236}">
                <a16:creationId xmlns:a16="http://schemas.microsoft.com/office/drawing/2014/main" id="{FC83BFF4-7C8B-4B10-8775-955527C804C0}"/>
              </a:ext>
            </a:extLst>
          </p:cNvPr>
          <p:cNvSpPr txBox="1"/>
          <p:nvPr/>
        </p:nvSpPr>
        <p:spPr>
          <a:xfrm>
            <a:off x="6437539" y="3703043"/>
            <a:ext cx="2310056" cy="4247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b="1" dirty="0">
                <a:solidFill>
                  <a:schemeClr val="bg1"/>
                </a:solidFill>
              </a:rPr>
              <a:t>GPU MEMORY</a:t>
            </a:r>
          </a:p>
        </p:txBody>
      </p:sp>
      <p:sp>
        <p:nvSpPr>
          <p:cNvPr id="16" name="TextBox 15">
            <a:extLst>
              <a:ext uri="{FF2B5EF4-FFF2-40B4-BE49-F238E27FC236}">
                <a16:creationId xmlns:a16="http://schemas.microsoft.com/office/drawing/2014/main" id="{66C58823-0B53-41CA-ADC4-A5E636D26986}"/>
              </a:ext>
            </a:extLst>
          </p:cNvPr>
          <p:cNvSpPr txBox="1"/>
          <p:nvPr/>
        </p:nvSpPr>
        <p:spPr>
          <a:xfrm>
            <a:off x="2804568" y="4096124"/>
            <a:ext cx="1005404" cy="14219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9600" dirty="0">
                <a:solidFill>
                  <a:schemeClr val="tx1"/>
                </a:solidFill>
              </a:rPr>
              <a:t>A</a:t>
            </a:r>
          </a:p>
        </p:txBody>
      </p:sp>
      <p:sp>
        <p:nvSpPr>
          <p:cNvPr id="17" name="TextBox 16">
            <a:extLst>
              <a:ext uri="{FF2B5EF4-FFF2-40B4-BE49-F238E27FC236}">
                <a16:creationId xmlns:a16="http://schemas.microsoft.com/office/drawing/2014/main" id="{CCEBF2F4-E12D-4900-8AA2-D3E883F612E0}"/>
              </a:ext>
            </a:extLst>
          </p:cNvPr>
          <p:cNvSpPr txBox="1"/>
          <p:nvPr/>
        </p:nvSpPr>
        <p:spPr>
          <a:xfrm>
            <a:off x="7089865" y="4096124"/>
            <a:ext cx="1005404" cy="14219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9600" dirty="0">
                <a:solidFill>
                  <a:schemeClr val="tx1"/>
                </a:solidFill>
              </a:rPr>
              <a:t>A</a:t>
            </a:r>
          </a:p>
        </p:txBody>
      </p:sp>
      <p:sp>
        <p:nvSpPr>
          <p:cNvPr id="18" name="TextBox 17">
            <a:extLst>
              <a:ext uri="{FF2B5EF4-FFF2-40B4-BE49-F238E27FC236}">
                <a16:creationId xmlns:a16="http://schemas.microsoft.com/office/drawing/2014/main" id="{E0CAE081-37E9-42BD-8634-50B1A55358BA}"/>
              </a:ext>
            </a:extLst>
          </p:cNvPr>
          <p:cNvSpPr txBox="1"/>
          <p:nvPr/>
        </p:nvSpPr>
        <p:spPr>
          <a:xfrm>
            <a:off x="7089865" y="4102946"/>
            <a:ext cx="1188146" cy="14219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9600" dirty="0">
                <a:solidFill>
                  <a:schemeClr val="tx1"/>
                </a:solidFill>
              </a:rPr>
              <a:t>A’</a:t>
            </a:r>
          </a:p>
        </p:txBody>
      </p:sp>
      <p:sp>
        <p:nvSpPr>
          <p:cNvPr id="19" name="TextBox 18">
            <a:extLst>
              <a:ext uri="{FF2B5EF4-FFF2-40B4-BE49-F238E27FC236}">
                <a16:creationId xmlns:a16="http://schemas.microsoft.com/office/drawing/2014/main" id="{3746252F-D055-41C7-A43E-338EDD2F8CB4}"/>
              </a:ext>
            </a:extLst>
          </p:cNvPr>
          <p:cNvSpPr txBox="1"/>
          <p:nvPr/>
        </p:nvSpPr>
        <p:spPr>
          <a:xfrm>
            <a:off x="2804068" y="4103025"/>
            <a:ext cx="1188146" cy="14219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9600" dirty="0">
                <a:solidFill>
                  <a:schemeClr val="tx1"/>
                </a:solidFill>
              </a:rPr>
              <a:t>A’</a:t>
            </a:r>
          </a:p>
        </p:txBody>
      </p:sp>
    </p:spTree>
    <p:extLst>
      <p:ext uri="{BB962C8B-B14F-4D97-AF65-F5344CB8AC3E}">
        <p14:creationId xmlns:p14="http://schemas.microsoft.com/office/powerpoint/2010/main" val="2717266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xit" presetSubtype="0" fill="hold" grpId="1" nodeType="withEffect">
                                  <p:stCondLst>
                                    <p:cond delay="0"/>
                                  </p:stCondLst>
                                  <p:childTnLst>
                                    <p:set>
                                      <p:cBhvr>
                                        <p:cTn id="22" dur="1" fill="hold">
                                          <p:stCondLst>
                                            <p:cond delay="0"/>
                                          </p:stCondLst>
                                        </p:cTn>
                                        <p:tgtEl>
                                          <p:spTgt spid="17"/>
                                        </p:tgtEl>
                                        <p:attrNameLst>
                                          <p:attrName>style.visibility</p:attrName>
                                        </p:attrNameLst>
                                      </p:cBhvr>
                                      <p:to>
                                        <p:strVal val="hidden"/>
                                      </p:to>
                                    </p:set>
                                  </p:childTnLst>
                                </p:cTn>
                              </p:par>
                              <p:par>
                                <p:cTn id="23" presetID="10"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9"/>
                                        </p:tgtEl>
                                        <p:attrNameLst>
                                          <p:attrName>style.visibility</p:attrName>
                                        </p:attrNameLst>
                                      </p:cBhvr>
                                      <p:to>
                                        <p:strVal val="visible"/>
                                      </p:to>
                                    </p:set>
                                  </p:childTnLst>
                                </p:cTn>
                              </p:par>
                              <p:par>
                                <p:cTn id="30" presetID="1" presetClass="exit"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hidden"/>
                                      </p:to>
                                    </p:set>
                                  </p:childTnLst>
                                </p:cTn>
                              </p:par>
                              <p:par>
                                <p:cTn id="32" presetID="10" presetClass="entr" presetSubtype="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par>
                                <p:cTn id="39" presetID="10" presetClass="exit" presetSubtype="0" fill="hold" grpId="1" nodeType="withEffect">
                                  <p:stCondLst>
                                    <p:cond delay="0"/>
                                  </p:stCondLst>
                                  <p:childTnLst>
                                    <p:animEffect transition="out" filter="fade">
                                      <p:cBhvr>
                                        <p:cTn id="40" dur="500"/>
                                        <p:tgtEl>
                                          <p:spTgt spid="18"/>
                                        </p:tgtEl>
                                      </p:cBhvr>
                                    </p:animEffect>
                                    <p:set>
                                      <p:cBhvr>
                                        <p:cTn id="41" dur="1" fill="hold">
                                          <p:stCondLst>
                                            <p:cond delay="499"/>
                                          </p:stCondLst>
                                        </p:cTn>
                                        <p:tgtEl>
                                          <p:spTgt spid="18"/>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4" grpId="0" animBg="1"/>
      <p:bldP spid="11" grpId="0" animBg="1"/>
      <p:bldP spid="11" grpId="1" animBg="1"/>
      <p:bldP spid="16" grpId="0"/>
      <p:bldP spid="17" grpId="0"/>
      <p:bldP spid="17" grpId="1"/>
      <p:bldP spid="18" grpId="0"/>
      <p:bldP spid="18" grpId="1"/>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a:t>Explicit memory management</a:t>
            </a:r>
          </a:p>
        </p:txBody>
      </p:sp>
      <p:sp>
        <p:nvSpPr>
          <p:cNvPr id="3" name="Content Placeholder 2">
            <a:extLst>
              <a:ext uri="{FF2B5EF4-FFF2-40B4-BE49-F238E27FC236}">
                <a16:creationId xmlns:a16="http://schemas.microsoft.com/office/drawing/2014/main" id="{A6A84FA9-BCF1-453E-95F9-FE4225B4324E}"/>
              </a:ext>
            </a:extLst>
          </p:cNvPr>
          <p:cNvSpPr>
            <a:spLocks noGrp="1"/>
          </p:cNvSpPr>
          <p:nvPr>
            <p:ph idx="1"/>
          </p:nvPr>
        </p:nvSpPr>
        <p:spPr>
          <a:xfrm>
            <a:off x="414774" y="1967862"/>
            <a:ext cx="5170238" cy="3718925"/>
          </a:xfrm>
        </p:spPr>
        <p:txBody>
          <a:bodyPr/>
          <a:lstStyle/>
          <a:p>
            <a:r>
              <a:rPr lang="en-US" dirty="0"/>
              <a:t>Many parallel accelerators (such as devices) have a separate memory pool from the host</a:t>
            </a:r>
          </a:p>
          <a:p>
            <a:r>
              <a:rPr lang="en-US" dirty="0"/>
              <a:t>These separate memories can become out-of-sync and contain completely different data</a:t>
            </a:r>
          </a:p>
          <a:p>
            <a:r>
              <a:rPr lang="en-US" dirty="0"/>
              <a:t>Transferring between these two memories can be a very time consuming process</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Key problems</a:t>
            </a:r>
          </a:p>
        </p:txBody>
      </p:sp>
      <p:sp>
        <p:nvSpPr>
          <p:cNvPr id="7" name="Rectangle: Rounded Corners 6">
            <a:extLst>
              <a:ext uri="{FF2B5EF4-FFF2-40B4-BE49-F238E27FC236}">
                <a16:creationId xmlns:a16="http://schemas.microsoft.com/office/drawing/2014/main" id="{B531E17F-DF15-46D7-AC71-C7E22D423501}"/>
              </a:ext>
            </a:extLst>
          </p:cNvPr>
          <p:cNvSpPr/>
          <p:nvPr/>
        </p:nvSpPr>
        <p:spPr>
          <a:xfrm>
            <a:off x="6091806" y="3430334"/>
            <a:ext cx="1638300" cy="2259415"/>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CPU Memory</a:t>
            </a:r>
          </a:p>
        </p:txBody>
      </p:sp>
      <p:sp>
        <p:nvSpPr>
          <p:cNvPr id="8" name="Rectangle: Rounded Corners 7">
            <a:extLst>
              <a:ext uri="{FF2B5EF4-FFF2-40B4-BE49-F238E27FC236}">
                <a16:creationId xmlns:a16="http://schemas.microsoft.com/office/drawing/2014/main" id="{2D607E8C-A599-4D80-8916-29A7ED52FB88}"/>
              </a:ext>
            </a:extLst>
          </p:cNvPr>
          <p:cNvSpPr/>
          <p:nvPr/>
        </p:nvSpPr>
        <p:spPr>
          <a:xfrm>
            <a:off x="8389282" y="4560041"/>
            <a:ext cx="2219325" cy="1126746"/>
          </a:xfrm>
          <a:prstGeom prst="roundRect">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device  Memory</a:t>
            </a:r>
          </a:p>
        </p:txBody>
      </p:sp>
      <p:sp>
        <p:nvSpPr>
          <p:cNvPr id="9" name="Arrow: Up-Down 8">
            <a:extLst>
              <a:ext uri="{FF2B5EF4-FFF2-40B4-BE49-F238E27FC236}">
                <a16:creationId xmlns:a16="http://schemas.microsoft.com/office/drawing/2014/main" id="{8DAFF405-1E50-432A-8D01-4FDB32038438}"/>
              </a:ext>
            </a:extLst>
          </p:cNvPr>
          <p:cNvSpPr/>
          <p:nvPr/>
        </p:nvSpPr>
        <p:spPr>
          <a:xfrm>
            <a:off x="6641401" y="2703442"/>
            <a:ext cx="539109" cy="681259"/>
          </a:xfrm>
          <a:prstGeom prst="upDownArrow">
            <a:avLst>
              <a:gd name="adj1" fmla="val 50000"/>
              <a:gd name="adj2" fmla="val 32332"/>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Up-Down 9">
            <a:extLst>
              <a:ext uri="{FF2B5EF4-FFF2-40B4-BE49-F238E27FC236}">
                <a16:creationId xmlns:a16="http://schemas.microsoft.com/office/drawing/2014/main" id="{3EC6923E-DE0D-44D3-AEA0-776D59823DC2}"/>
              </a:ext>
            </a:extLst>
          </p:cNvPr>
          <p:cNvSpPr/>
          <p:nvPr/>
        </p:nvSpPr>
        <p:spPr>
          <a:xfrm>
            <a:off x="8897701" y="3735019"/>
            <a:ext cx="1252853" cy="681259"/>
          </a:xfrm>
          <a:prstGeom prst="upDownArrow">
            <a:avLst>
              <a:gd name="adj1" fmla="val 67173"/>
              <a:gd name="adj2" fmla="val 32332"/>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Right 10">
            <a:extLst>
              <a:ext uri="{FF2B5EF4-FFF2-40B4-BE49-F238E27FC236}">
                <a16:creationId xmlns:a16="http://schemas.microsoft.com/office/drawing/2014/main" id="{8A7E5921-43A9-4A2D-A25C-D8B413D3160B}"/>
              </a:ext>
            </a:extLst>
          </p:cNvPr>
          <p:cNvSpPr/>
          <p:nvPr/>
        </p:nvSpPr>
        <p:spPr>
          <a:xfrm>
            <a:off x="7773942" y="5047128"/>
            <a:ext cx="571504" cy="236287"/>
          </a:xfrm>
          <a:prstGeom prst="leftRightArrow">
            <a:avLst>
              <a:gd name="adj1" fmla="val 50000"/>
              <a:gd name="adj2" fmla="val 48117"/>
            </a:avLst>
          </a:prstGeom>
          <a:solidFill>
            <a:srgbClr val="0080A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ounded Rectangle 876">
            <a:extLst>
              <a:ext uri="{FF2B5EF4-FFF2-40B4-BE49-F238E27FC236}">
                <a16:creationId xmlns:a16="http://schemas.microsoft.com/office/drawing/2014/main" id="{1547D8DD-65FD-41A7-9020-B1CDA6CF5027}"/>
              </a:ext>
            </a:extLst>
          </p:cNvPr>
          <p:cNvSpPr/>
          <p:nvPr/>
        </p:nvSpPr>
        <p:spPr>
          <a:xfrm>
            <a:off x="5999625" y="1354059"/>
            <a:ext cx="1831605" cy="1272781"/>
          </a:xfrm>
          <a:prstGeom prst="roundRect">
            <a:avLst>
              <a:gd name="adj" fmla="val 10916"/>
            </a:avLst>
          </a:prstGeom>
          <a:gradFill rotWithShape="1">
            <a:gsLst>
              <a:gs pos="1000">
                <a:srgbClr val="007CB4"/>
              </a:gs>
              <a:gs pos="100000">
                <a:srgbClr val="009CE0"/>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50" name="Rounded Rectangle 879">
            <a:extLst>
              <a:ext uri="{FF2B5EF4-FFF2-40B4-BE49-F238E27FC236}">
                <a16:creationId xmlns:a16="http://schemas.microsoft.com/office/drawing/2014/main" id="{57A768A0-28B9-427C-8506-6BDC99740E3A}"/>
              </a:ext>
            </a:extLst>
          </p:cNvPr>
          <p:cNvSpPr/>
          <p:nvPr/>
        </p:nvSpPr>
        <p:spPr>
          <a:xfrm>
            <a:off x="6158680" y="2240809"/>
            <a:ext cx="1537406" cy="248892"/>
          </a:xfrm>
          <a:prstGeom prst="roundRect">
            <a:avLst/>
          </a:prstGeom>
          <a:gradFill rotWithShape="1">
            <a:gsLst>
              <a:gs pos="40000">
                <a:srgbClr val="FFC000">
                  <a:lumMod val="75000"/>
                </a:srgbClr>
              </a:gs>
              <a:gs pos="100000">
                <a:srgbClr val="FFC000">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151" name="TextBox 150">
            <a:extLst>
              <a:ext uri="{FF2B5EF4-FFF2-40B4-BE49-F238E27FC236}">
                <a16:creationId xmlns:a16="http://schemas.microsoft.com/office/drawing/2014/main" id="{32D52343-27B5-49E3-873F-FD9EB4EAF318}"/>
              </a:ext>
            </a:extLst>
          </p:cNvPr>
          <p:cNvSpPr txBox="1"/>
          <p:nvPr/>
        </p:nvSpPr>
        <p:spPr>
          <a:xfrm>
            <a:off x="6296452" y="2205610"/>
            <a:ext cx="1282575" cy="261602"/>
          </a:xfrm>
          <a:prstGeom prst="rect">
            <a:avLst/>
          </a:prstGeom>
          <a:noFill/>
        </p:spPr>
        <p:txBody>
          <a:bodyPr wrap="square" lIns="91433" tIns="45716" rIns="91433" bIns="45716" rtlCol="0">
            <a:spAutoFit/>
          </a:bodyPr>
          <a:lstStyle/>
          <a:p>
            <a:pPr algn="ctr" defTabSz="457020"/>
            <a:r>
              <a:rPr lang="en-US" sz="1100" dirty="0">
                <a:solidFill>
                  <a:srgbClr val="FFC000">
                    <a:lumMod val="50000"/>
                  </a:srgbClr>
                </a:solidFill>
              </a:rPr>
              <a:t>Shared Cache</a:t>
            </a:r>
          </a:p>
        </p:txBody>
      </p:sp>
      <p:grpSp>
        <p:nvGrpSpPr>
          <p:cNvPr id="152" name="Group 151">
            <a:extLst>
              <a:ext uri="{FF2B5EF4-FFF2-40B4-BE49-F238E27FC236}">
                <a16:creationId xmlns:a16="http://schemas.microsoft.com/office/drawing/2014/main" id="{538CC96B-BF87-49A6-9639-EBA5FBE74217}"/>
              </a:ext>
            </a:extLst>
          </p:cNvPr>
          <p:cNvGrpSpPr/>
          <p:nvPr/>
        </p:nvGrpSpPr>
        <p:grpSpPr>
          <a:xfrm>
            <a:off x="6149094" y="1448379"/>
            <a:ext cx="1563285" cy="343544"/>
            <a:chOff x="3688215" y="1665279"/>
            <a:chExt cx="1436235" cy="354129"/>
          </a:xfrm>
        </p:grpSpPr>
        <p:grpSp>
          <p:nvGrpSpPr>
            <p:cNvPr id="153" name="Group 152">
              <a:extLst>
                <a:ext uri="{FF2B5EF4-FFF2-40B4-BE49-F238E27FC236}">
                  <a16:creationId xmlns:a16="http://schemas.microsoft.com/office/drawing/2014/main" id="{C0BC6FC6-177F-457B-A669-15BBBE96110A}"/>
                </a:ext>
              </a:extLst>
            </p:cNvPr>
            <p:cNvGrpSpPr/>
            <p:nvPr/>
          </p:nvGrpSpPr>
          <p:grpSpPr>
            <a:xfrm>
              <a:off x="3688215" y="1665279"/>
              <a:ext cx="248785" cy="354129"/>
              <a:chOff x="3688215" y="1741479"/>
              <a:chExt cx="248785" cy="354129"/>
            </a:xfrm>
          </p:grpSpPr>
          <p:grpSp>
            <p:nvGrpSpPr>
              <p:cNvPr id="209" name="Group 208">
                <a:extLst>
                  <a:ext uri="{FF2B5EF4-FFF2-40B4-BE49-F238E27FC236}">
                    <a16:creationId xmlns:a16="http://schemas.microsoft.com/office/drawing/2014/main" id="{5D675371-EB07-49BE-8F19-DD4E876C8ED4}"/>
                  </a:ext>
                </a:extLst>
              </p:cNvPr>
              <p:cNvGrpSpPr/>
              <p:nvPr/>
            </p:nvGrpSpPr>
            <p:grpSpPr>
              <a:xfrm>
                <a:off x="3688215" y="1926331"/>
                <a:ext cx="248785" cy="169277"/>
                <a:chOff x="3688215" y="2021581"/>
                <a:chExt cx="248785" cy="169277"/>
              </a:xfrm>
            </p:grpSpPr>
            <p:sp>
              <p:nvSpPr>
                <p:cNvPr id="217" name="Rounded Rectangle 977">
                  <a:extLst>
                    <a:ext uri="{FF2B5EF4-FFF2-40B4-BE49-F238E27FC236}">
                      <a16:creationId xmlns:a16="http://schemas.microsoft.com/office/drawing/2014/main" id="{8451FB45-83FD-46B4-B7E8-519FBC5BB114}"/>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218" name="TextBox 217">
                  <a:extLst>
                    <a:ext uri="{FF2B5EF4-FFF2-40B4-BE49-F238E27FC236}">
                      <a16:creationId xmlns:a16="http://schemas.microsoft.com/office/drawing/2014/main" id="{78199D9F-865F-4254-A337-F788535C04B9}"/>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210" name="Group 209">
                <a:extLst>
                  <a:ext uri="{FF2B5EF4-FFF2-40B4-BE49-F238E27FC236}">
                    <a16:creationId xmlns:a16="http://schemas.microsoft.com/office/drawing/2014/main" id="{95229D8F-FC16-4C54-90CA-9C99ADF46220}"/>
                  </a:ext>
                </a:extLst>
              </p:cNvPr>
              <p:cNvGrpSpPr/>
              <p:nvPr/>
            </p:nvGrpSpPr>
            <p:grpSpPr>
              <a:xfrm>
                <a:off x="3698307" y="1741479"/>
                <a:ext cx="228600" cy="228600"/>
                <a:chOff x="3693429" y="1741479"/>
                <a:chExt cx="320040" cy="320040"/>
              </a:xfrm>
            </p:grpSpPr>
            <p:sp>
              <p:nvSpPr>
                <p:cNvPr id="211" name="Rounded Rectangle 971">
                  <a:extLst>
                    <a:ext uri="{FF2B5EF4-FFF2-40B4-BE49-F238E27FC236}">
                      <a16:creationId xmlns:a16="http://schemas.microsoft.com/office/drawing/2014/main" id="{D80C2FD4-B73D-4392-B806-431E9C629C65}"/>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212" name="Group 211">
                  <a:extLst>
                    <a:ext uri="{FF2B5EF4-FFF2-40B4-BE49-F238E27FC236}">
                      <a16:creationId xmlns:a16="http://schemas.microsoft.com/office/drawing/2014/main" id="{D83C65E2-1F25-441B-9AC1-A9FA6AAC44B1}"/>
                    </a:ext>
                  </a:extLst>
                </p:cNvPr>
                <p:cNvGrpSpPr/>
                <p:nvPr/>
              </p:nvGrpSpPr>
              <p:grpSpPr>
                <a:xfrm>
                  <a:off x="3896664" y="1776385"/>
                  <a:ext cx="57149" cy="235743"/>
                  <a:chOff x="4538014" y="1776385"/>
                  <a:chExt cx="57149" cy="235743"/>
                </a:xfrm>
              </p:grpSpPr>
              <p:sp>
                <p:nvSpPr>
                  <p:cNvPr id="213" name="Rounded Rectangle 973">
                    <a:extLst>
                      <a:ext uri="{FF2B5EF4-FFF2-40B4-BE49-F238E27FC236}">
                        <a16:creationId xmlns:a16="http://schemas.microsoft.com/office/drawing/2014/main" id="{C6BEBE57-D969-47E4-B67F-3CB6ACD475A6}"/>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4" name="Rounded Rectangle 974">
                    <a:extLst>
                      <a:ext uri="{FF2B5EF4-FFF2-40B4-BE49-F238E27FC236}">
                        <a16:creationId xmlns:a16="http://schemas.microsoft.com/office/drawing/2014/main" id="{95E57370-48B4-4BB9-8743-535CF3265A42}"/>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5" name="Rounded Rectangle 975">
                    <a:extLst>
                      <a:ext uri="{FF2B5EF4-FFF2-40B4-BE49-F238E27FC236}">
                        <a16:creationId xmlns:a16="http://schemas.microsoft.com/office/drawing/2014/main" id="{CE60C282-7A96-4BD6-8551-2706D1B67DDE}"/>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16" name="Rounded Rectangle 976">
                    <a:extLst>
                      <a:ext uri="{FF2B5EF4-FFF2-40B4-BE49-F238E27FC236}">
                        <a16:creationId xmlns:a16="http://schemas.microsoft.com/office/drawing/2014/main" id="{4BB2317B-427D-42B9-9EA4-22F18D6688D8}"/>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54" name="Group 153">
              <a:extLst>
                <a:ext uri="{FF2B5EF4-FFF2-40B4-BE49-F238E27FC236}">
                  <a16:creationId xmlns:a16="http://schemas.microsoft.com/office/drawing/2014/main" id="{AE880A9C-1F3F-48B2-813F-885A2CC9A526}"/>
                </a:ext>
              </a:extLst>
            </p:cNvPr>
            <p:cNvGrpSpPr/>
            <p:nvPr/>
          </p:nvGrpSpPr>
          <p:grpSpPr>
            <a:xfrm>
              <a:off x="3926340" y="1665279"/>
              <a:ext cx="248785" cy="354129"/>
              <a:chOff x="3688215" y="1741479"/>
              <a:chExt cx="248785" cy="354129"/>
            </a:xfrm>
          </p:grpSpPr>
          <p:grpSp>
            <p:nvGrpSpPr>
              <p:cNvPr id="199" name="Group 198">
                <a:extLst>
                  <a:ext uri="{FF2B5EF4-FFF2-40B4-BE49-F238E27FC236}">
                    <a16:creationId xmlns:a16="http://schemas.microsoft.com/office/drawing/2014/main" id="{F9DF51FF-5FD9-4E09-ABCD-B08702ED79A2}"/>
                  </a:ext>
                </a:extLst>
              </p:cNvPr>
              <p:cNvGrpSpPr/>
              <p:nvPr/>
            </p:nvGrpSpPr>
            <p:grpSpPr>
              <a:xfrm>
                <a:off x="3688215" y="1926331"/>
                <a:ext cx="248785" cy="169277"/>
                <a:chOff x="3688215" y="2021581"/>
                <a:chExt cx="248785" cy="169277"/>
              </a:xfrm>
            </p:grpSpPr>
            <p:sp>
              <p:nvSpPr>
                <p:cNvPr id="207" name="Rounded Rectangle 967">
                  <a:extLst>
                    <a:ext uri="{FF2B5EF4-FFF2-40B4-BE49-F238E27FC236}">
                      <a16:creationId xmlns:a16="http://schemas.microsoft.com/office/drawing/2014/main" id="{76DC7DDA-4BC8-4474-89D0-15649F607C71}"/>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208" name="TextBox 207">
                  <a:extLst>
                    <a:ext uri="{FF2B5EF4-FFF2-40B4-BE49-F238E27FC236}">
                      <a16:creationId xmlns:a16="http://schemas.microsoft.com/office/drawing/2014/main" id="{5E738242-D69E-4FAC-8B09-656D871EEE9E}"/>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200" name="Group 199">
                <a:extLst>
                  <a:ext uri="{FF2B5EF4-FFF2-40B4-BE49-F238E27FC236}">
                    <a16:creationId xmlns:a16="http://schemas.microsoft.com/office/drawing/2014/main" id="{74E703BA-2643-412A-995A-585E6AFCD048}"/>
                  </a:ext>
                </a:extLst>
              </p:cNvPr>
              <p:cNvGrpSpPr/>
              <p:nvPr/>
            </p:nvGrpSpPr>
            <p:grpSpPr>
              <a:xfrm>
                <a:off x="3698307" y="1741479"/>
                <a:ext cx="228600" cy="228600"/>
                <a:chOff x="3693429" y="1741479"/>
                <a:chExt cx="320040" cy="320040"/>
              </a:xfrm>
            </p:grpSpPr>
            <p:sp>
              <p:nvSpPr>
                <p:cNvPr id="201" name="Rounded Rectangle 961">
                  <a:extLst>
                    <a:ext uri="{FF2B5EF4-FFF2-40B4-BE49-F238E27FC236}">
                      <a16:creationId xmlns:a16="http://schemas.microsoft.com/office/drawing/2014/main" id="{3D06B698-B273-40E5-902D-1E16AFC5E79E}"/>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202" name="Group 201">
                  <a:extLst>
                    <a:ext uri="{FF2B5EF4-FFF2-40B4-BE49-F238E27FC236}">
                      <a16:creationId xmlns:a16="http://schemas.microsoft.com/office/drawing/2014/main" id="{D64D2A93-DBE0-4CC5-BAB3-5192E65EFB6B}"/>
                    </a:ext>
                  </a:extLst>
                </p:cNvPr>
                <p:cNvGrpSpPr/>
                <p:nvPr/>
              </p:nvGrpSpPr>
              <p:grpSpPr>
                <a:xfrm>
                  <a:off x="3896664" y="1776385"/>
                  <a:ext cx="57149" cy="235743"/>
                  <a:chOff x="4538014" y="1776385"/>
                  <a:chExt cx="57149" cy="235743"/>
                </a:xfrm>
              </p:grpSpPr>
              <p:sp>
                <p:nvSpPr>
                  <p:cNvPr id="203" name="Rounded Rectangle 963">
                    <a:extLst>
                      <a:ext uri="{FF2B5EF4-FFF2-40B4-BE49-F238E27FC236}">
                        <a16:creationId xmlns:a16="http://schemas.microsoft.com/office/drawing/2014/main" id="{4150E480-9FA2-4F92-AC46-4678A4757981}"/>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4" name="Rounded Rectangle 964">
                    <a:extLst>
                      <a:ext uri="{FF2B5EF4-FFF2-40B4-BE49-F238E27FC236}">
                        <a16:creationId xmlns:a16="http://schemas.microsoft.com/office/drawing/2014/main" id="{91596255-6DAE-40E1-833C-39E0130477B8}"/>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5" name="Rounded Rectangle 965">
                    <a:extLst>
                      <a:ext uri="{FF2B5EF4-FFF2-40B4-BE49-F238E27FC236}">
                        <a16:creationId xmlns:a16="http://schemas.microsoft.com/office/drawing/2014/main" id="{D828D271-23F3-4BEC-A177-0619ED687FD6}"/>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06" name="Rounded Rectangle 966">
                    <a:extLst>
                      <a:ext uri="{FF2B5EF4-FFF2-40B4-BE49-F238E27FC236}">
                        <a16:creationId xmlns:a16="http://schemas.microsoft.com/office/drawing/2014/main" id="{E45937DF-10C6-4660-9C74-FC16E4D37AEC}"/>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55" name="Group 154">
              <a:extLst>
                <a:ext uri="{FF2B5EF4-FFF2-40B4-BE49-F238E27FC236}">
                  <a16:creationId xmlns:a16="http://schemas.microsoft.com/office/drawing/2014/main" id="{1A774FF6-D241-4ABC-A01A-0784C1FB56A9}"/>
                </a:ext>
              </a:extLst>
            </p:cNvPr>
            <p:cNvGrpSpPr/>
            <p:nvPr/>
          </p:nvGrpSpPr>
          <p:grpSpPr>
            <a:xfrm>
              <a:off x="4161290" y="1665279"/>
              <a:ext cx="248785" cy="354129"/>
              <a:chOff x="3688215" y="1741479"/>
              <a:chExt cx="248785" cy="354129"/>
            </a:xfrm>
          </p:grpSpPr>
          <p:grpSp>
            <p:nvGrpSpPr>
              <p:cNvPr id="189" name="Group 188">
                <a:extLst>
                  <a:ext uri="{FF2B5EF4-FFF2-40B4-BE49-F238E27FC236}">
                    <a16:creationId xmlns:a16="http://schemas.microsoft.com/office/drawing/2014/main" id="{162CD124-8815-409A-902F-974127F9B474}"/>
                  </a:ext>
                </a:extLst>
              </p:cNvPr>
              <p:cNvGrpSpPr/>
              <p:nvPr/>
            </p:nvGrpSpPr>
            <p:grpSpPr>
              <a:xfrm>
                <a:off x="3688215" y="1926331"/>
                <a:ext cx="248785" cy="169277"/>
                <a:chOff x="3688215" y="2021581"/>
                <a:chExt cx="248785" cy="169277"/>
              </a:xfrm>
            </p:grpSpPr>
            <p:sp>
              <p:nvSpPr>
                <p:cNvPr id="197" name="Rounded Rectangle 957">
                  <a:extLst>
                    <a:ext uri="{FF2B5EF4-FFF2-40B4-BE49-F238E27FC236}">
                      <a16:creationId xmlns:a16="http://schemas.microsoft.com/office/drawing/2014/main" id="{BE467A31-A246-4FA6-B5C4-71F3DFFA6F17}"/>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98" name="TextBox 197">
                  <a:extLst>
                    <a:ext uri="{FF2B5EF4-FFF2-40B4-BE49-F238E27FC236}">
                      <a16:creationId xmlns:a16="http://schemas.microsoft.com/office/drawing/2014/main" id="{646A91D3-03EF-4B7C-8D6C-C2B340D54E40}"/>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90" name="Group 189">
                <a:extLst>
                  <a:ext uri="{FF2B5EF4-FFF2-40B4-BE49-F238E27FC236}">
                    <a16:creationId xmlns:a16="http://schemas.microsoft.com/office/drawing/2014/main" id="{32E7F85F-2A0A-4D8B-BDB7-7A4015CCA526}"/>
                  </a:ext>
                </a:extLst>
              </p:cNvPr>
              <p:cNvGrpSpPr/>
              <p:nvPr/>
            </p:nvGrpSpPr>
            <p:grpSpPr>
              <a:xfrm>
                <a:off x="3698307" y="1741479"/>
                <a:ext cx="228600" cy="228600"/>
                <a:chOff x="3693429" y="1741479"/>
                <a:chExt cx="320040" cy="320040"/>
              </a:xfrm>
            </p:grpSpPr>
            <p:sp>
              <p:nvSpPr>
                <p:cNvPr id="191" name="Rounded Rectangle 951">
                  <a:extLst>
                    <a:ext uri="{FF2B5EF4-FFF2-40B4-BE49-F238E27FC236}">
                      <a16:creationId xmlns:a16="http://schemas.microsoft.com/office/drawing/2014/main" id="{6EB1C0F0-1A09-4CEE-A9FC-179D83B88DDC}"/>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92" name="Group 191">
                  <a:extLst>
                    <a:ext uri="{FF2B5EF4-FFF2-40B4-BE49-F238E27FC236}">
                      <a16:creationId xmlns:a16="http://schemas.microsoft.com/office/drawing/2014/main" id="{50DA8AE9-E69D-490F-9876-AACDE0159301}"/>
                    </a:ext>
                  </a:extLst>
                </p:cNvPr>
                <p:cNvGrpSpPr/>
                <p:nvPr/>
              </p:nvGrpSpPr>
              <p:grpSpPr>
                <a:xfrm>
                  <a:off x="3896664" y="1776385"/>
                  <a:ext cx="57149" cy="235743"/>
                  <a:chOff x="4538014" y="1776385"/>
                  <a:chExt cx="57149" cy="235743"/>
                </a:xfrm>
              </p:grpSpPr>
              <p:sp>
                <p:nvSpPr>
                  <p:cNvPr id="193" name="Rounded Rectangle 953">
                    <a:extLst>
                      <a:ext uri="{FF2B5EF4-FFF2-40B4-BE49-F238E27FC236}">
                        <a16:creationId xmlns:a16="http://schemas.microsoft.com/office/drawing/2014/main" id="{2EBC7D70-9A8C-4C93-A20E-705871F83FA5}"/>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94" name="Rounded Rectangle 954">
                    <a:extLst>
                      <a:ext uri="{FF2B5EF4-FFF2-40B4-BE49-F238E27FC236}">
                        <a16:creationId xmlns:a16="http://schemas.microsoft.com/office/drawing/2014/main" id="{488D0D74-E76B-42B5-9DD7-97BB30A16F5B}"/>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95" name="Rounded Rectangle 955">
                    <a:extLst>
                      <a:ext uri="{FF2B5EF4-FFF2-40B4-BE49-F238E27FC236}">
                        <a16:creationId xmlns:a16="http://schemas.microsoft.com/office/drawing/2014/main" id="{8B4020AE-F233-4BB5-895E-9257E6A3E774}"/>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96" name="Rounded Rectangle 956">
                    <a:extLst>
                      <a:ext uri="{FF2B5EF4-FFF2-40B4-BE49-F238E27FC236}">
                        <a16:creationId xmlns:a16="http://schemas.microsoft.com/office/drawing/2014/main" id="{F0E0F060-835F-4F7B-8D78-C76BD1D35A09}"/>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56" name="Group 155">
              <a:extLst>
                <a:ext uri="{FF2B5EF4-FFF2-40B4-BE49-F238E27FC236}">
                  <a16:creationId xmlns:a16="http://schemas.microsoft.com/office/drawing/2014/main" id="{6FE7DF7D-D04C-459F-AAA6-6CF5032DBE8B}"/>
                </a:ext>
              </a:extLst>
            </p:cNvPr>
            <p:cNvGrpSpPr/>
            <p:nvPr/>
          </p:nvGrpSpPr>
          <p:grpSpPr>
            <a:xfrm>
              <a:off x="4399415" y="1665279"/>
              <a:ext cx="248785" cy="354129"/>
              <a:chOff x="3688215" y="1741479"/>
              <a:chExt cx="248785" cy="354129"/>
            </a:xfrm>
          </p:grpSpPr>
          <p:grpSp>
            <p:nvGrpSpPr>
              <p:cNvPr id="179" name="Group 178">
                <a:extLst>
                  <a:ext uri="{FF2B5EF4-FFF2-40B4-BE49-F238E27FC236}">
                    <a16:creationId xmlns:a16="http://schemas.microsoft.com/office/drawing/2014/main" id="{DE4ADE40-1B6A-4CED-A3BF-B408970D4C32}"/>
                  </a:ext>
                </a:extLst>
              </p:cNvPr>
              <p:cNvGrpSpPr/>
              <p:nvPr/>
            </p:nvGrpSpPr>
            <p:grpSpPr>
              <a:xfrm>
                <a:off x="3688215" y="1926331"/>
                <a:ext cx="248785" cy="169277"/>
                <a:chOff x="3688215" y="2021581"/>
                <a:chExt cx="248785" cy="169277"/>
              </a:xfrm>
            </p:grpSpPr>
            <p:sp>
              <p:nvSpPr>
                <p:cNvPr id="187" name="Rounded Rectangle 947">
                  <a:extLst>
                    <a:ext uri="{FF2B5EF4-FFF2-40B4-BE49-F238E27FC236}">
                      <a16:creationId xmlns:a16="http://schemas.microsoft.com/office/drawing/2014/main" id="{5591095D-4A9E-43CF-892F-4403CA7E918C}"/>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88" name="TextBox 187">
                  <a:extLst>
                    <a:ext uri="{FF2B5EF4-FFF2-40B4-BE49-F238E27FC236}">
                      <a16:creationId xmlns:a16="http://schemas.microsoft.com/office/drawing/2014/main" id="{DB75062B-415F-4D51-8E00-427C655C6DF3}"/>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80" name="Group 179">
                <a:extLst>
                  <a:ext uri="{FF2B5EF4-FFF2-40B4-BE49-F238E27FC236}">
                    <a16:creationId xmlns:a16="http://schemas.microsoft.com/office/drawing/2014/main" id="{E6DDFCC9-F625-4E95-BE4F-83AAB35624F0}"/>
                  </a:ext>
                </a:extLst>
              </p:cNvPr>
              <p:cNvGrpSpPr/>
              <p:nvPr/>
            </p:nvGrpSpPr>
            <p:grpSpPr>
              <a:xfrm>
                <a:off x="3698307" y="1741479"/>
                <a:ext cx="228600" cy="228600"/>
                <a:chOff x="3693429" y="1741479"/>
                <a:chExt cx="320040" cy="320040"/>
              </a:xfrm>
            </p:grpSpPr>
            <p:sp>
              <p:nvSpPr>
                <p:cNvPr id="181" name="Rounded Rectangle 941">
                  <a:extLst>
                    <a:ext uri="{FF2B5EF4-FFF2-40B4-BE49-F238E27FC236}">
                      <a16:creationId xmlns:a16="http://schemas.microsoft.com/office/drawing/2014/main" id="{A8506D14-1017-414E-94D6-D7E60E1A0E24}"/>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82" name="Group 181">
                  <a:extLst>
                    <a:ext uri="{FF2B5EF4-FFF2-40B4-BE49-F238E27FC236}">
                      <a16:creationId xmlns:a16="http://schemas.microsoft.com/office/drawing/2014/main" id="{A76C4CB1-4833-4C65-9DC7-CAA29C9221DA}"/>
                    </a:ext>
                  </a:extLst>
                </p:cNvPr>
                <p:cNvGrpSpPr/>
                <p:nvPr/>
              </p:nvGrpSpPr>
              <p:grpSpPr>
                <a:xfrm>
                  <a:off x="3896664" y="1776385"/>
                  <a:ext cx="57149" cy="235743"/>
                  <a:chOff x="4538014" y="1776385"/>
                  <a:chExt cx="57149" cy="235743"/>
                </a:xfrm>
              </p:grpSpPr>
              <p:sp>
                <p:nvSpPr>
                  <p:cNvPr id="183" name="Rounded Rectangle 943">
                    <a:extLst>
                      <a:ext uri="{FF2B5EF4-FFF2-40B4-BE49-F238E27FC236}">
                        <a16:creationId xmlns:a16="http://schemas.microsoft.com/office/drawing/2014/main" id="{74EDE81E-401E-44EF-A8B1-CD604DD462F5}"/>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84" name="Rounded Rectangle 944">
                    <a:extLst>
                      <a:ext uri="{FF2B5EF4-FFF2-40B4-BE49-F238E27FC236}">
                        <a16:creationId xmlns:a16="http://schemas.microsoft.com/office/drawing/2014/main" id="{DC40B440-1CF8-4C3D-B9C3-C3FE4963CB7B}"/>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85" name="Rounded Rectangle 945">
                    <a:extLst>
                      <a:ext uri="{FF2B5EF4-FFF2-40B4-BE49-F238E27FC236}">
                        <a16:creationId xmlns:a16="http://schemas.microsoft.com/office/drawing/2014/main" id="{7D4190F5-37D6-4583-B2E3-96D55DB4DBA6}"/>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86" name="Rounded Rectangle 946">
                    <a:extLst>
                      <a:ext uri="{FF2B5EF4-FFF2-40B4-BE49-F238E27FC236}">
                        <a16:creationId xmlns:a16="http://schemas.microsoft.com/office/drawing/2014/main" id="{AEBD17B0-3167-4EDB-961D-E575BC74F9FF}"/>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57" name="Group 156">
              <a:extLst>
                <a:ext uri="{FF2B5EF4-FFF2-40B4-BE49-F238E27FC236}">
                  <a16:creationId xmlns:a16="http://schemas.microsoft.com/office/drawing/2014/main" id="{4CFFF94E-7A3D-4574-B7F9-E5F41D560D73}"/>
                </a:ext>
              </a:extLst>
            </p:cNvPr>
            <p:cNvGrpSpPr/>
            <p:nvPr/>
          </p:nvGrpSpPr>
          <p:grpSpPr>
            <a:xfrm>
              <a:off x="4637540" y="1665279"/>
              <a:ext cx="248785" cy="354129"/>
              <a:chOff x="3688215" y="1741479"/>
              <a:chExt cx="248785" cy="354129"/>
            </a:xfrm>
          </p:grpSpPr>
          <p:grpSp>
            <p:nvGrpSpPr>
              <p:cNvPr id="169" name="Group 168">
                <a:extLst>
                  <a:ext uri="{FF2B5EF4-FFF2-40B4-BE49-F238E27FC236}">
                    <a16:creationId xmlns:a16="http://schemas.microsoft.com/office/drawing/2014/main" id="{2574CD57-9235-43C2-817E-73804524E7A4}"/>
                  </a:ext>
                </a:extLst>
              </p:cNvPr>
              <p:cNvGrpSpPr/>
              <p:nvPr/>
            </p:nvGrpSpPr>
            <p:grpSpPr>
              <a:xfrm>
                <a:off x="3688215" y="1926331"/>
                <a:ext cx="248785" cy="169277"/>
                <a:chOff x="3688215" y="2021581"/>
                <a:chExt cx="248785" cy="169277"/>
              </a:xfrm>
            </p:grpSpPr>
            <p:sp>
              <p:nvSpPr>
                <p:cNvPr id="177" name="Rounded Rectangle 937">
                  <a:extLst>
                    <a:ext uri="{FF2B5EF4-FFF2-40B4-BE49-F238E27FC236}">
                      <a16:creationId xmlns:a16="http://schemas.microsoft.com/office/drawing/2014/main" id="{8EBA790C-547A-4D0D-BF6D-43AB8DE83302}"/>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78" name="TextBox 177">
                  <a:extLst>
                    <a:ext uri="{FF2B5EF4-FFF2-40B4-BE49-F238E27FC236}">
                      <a16:creationId xmlns:a16="http://schemas.microsoft.com/office/drawing/2014/main" id="{CA94D425-0804-44D3-A2F2-804FBA5B0233}"/>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70" name="Group 169">
                <a:extLst>
                  <a:ext uri="{FF2B5EF4-FFF2-40B4-BE49-F238E27FC236}">
                    <a16:creationId xmlns:a16="http://schemas.microsoft.com/office/drawing/2014/main" id="{6D0DE84F-66F2-4E9F-A3A5-B2830DE8397C}"/>
                  </a:ext>
                </a:extLst>
              </p:cNvPr>
              <p:cNvGrpSpPr/>
              <p:nvPr/>
            </p:nvGrpSpPr>
            <p:grpSpPr>
              <a:xfrm>
                <a:off x="3698307" y="1741479"/>
                <a:ext cx="228600" cy="228600"/>
                <a:chOff x="3693429" y="1741479"/>
                <a:chExt cx="320040" cy="320040"/>
              </a:xfrm>
            </p:grpSpPr>
            <p:sp>
              <p:nvSpPr>
                <p:cNvPr id="171" name="Rounded Rectangle 931">
                  <a:extLst>
                    <a:ext uri="{FF2B5EF4-FFF2-40B4-BE49-F238E27FC236}">
                      <a16:creationId xmlns:a16="http://schemas.microsoft.com/office/drawing/2014/main" id="{A42A03F2-70F2-457F-AC17-8AA9E69AA06F}"/>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72" name="Group 171">
                  <a:extLst>
                    <a:ext uri="{FF2B5EF4-FFF2-40B4-BE49-F238E27FC236}">
                      <a16:creationId xmlns:a16="http://schemas.microsoft.com/office/drawing/2014/main" id="{DDDEEE7D-4E0E-4516-9C3E-5AE49C0C5074}"/>
                    </a:ext>
                  </a:extLst>
                </p:cNvPr>
                <p:cNvGrpSpPr/>
                <p:nvPr/>
              </p:nvGrpSpPr>
              <p:grpSpPr>
                <a:xfrm>
                  <a:off x="3896664" y="1776385"/>
                  <a:ext cx="57149" cy="235743"/>
                  <a:chOff x="4538014" y="1776385"/>
                  <a:chExt cx="57149" cy="235743"/>
                </a:xfrm>
              </p:grpSpPr>
              <p:sp>
                <p:nvSpPr>
                  <p:cNvPr id="173" name="Rounded Rectangle 933">
                    <a:extLst>
                      <a:ext uri="{FF2B5EF4-FFF2-40B4-BE49-F238E27FC236}">
                        <a16:creationId xmlns:a16="http://schemas.microsoft.com/office/drawing/2014/main" id="{9C31AEFD-40D7-4FF8-B248-6848B05D5B74}"/>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74" name="Rounded Rectangle 934">
                    <a:extLst>
                      <a:ext uri="{FF2B5EF4-FFF2-40B4-BE49-F238E27FC236}">
                        <a16:creationId xmlns:a16="http://schemas.microsoft.com/office/drawing/2014/main" id="{79EC8E7C-5FC6-45BE-A014-2108890FFA62}"/>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75" name="Rounded Rectangle 935">
                    <a:extLst>
                      <a:ext uri="{FF2B5EF4-FFF2-40B4-BE49-F238E27FC236}">
                        <a16:creationId xmlns:a16="http://schemas.microsoft.com/office/drawing/2014/main" id="{4A700536-34CE-4315-AB8E-73F4FA698C04}"/>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76" name="Rounded Rectangle 936">
                    <a:extLst>
                      <a:ext uri="{FF2B5EF4-FFF2-40B4-BE49-F238E27FC236}">
                        <a16:creationId xmlns:a16="http://schemas.microsoft.com/office/drawing/2014/main" id="{A86A0487-486A-47C4-8EAB-FB20BBCA51E8}"/>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158" name="Group 157">
              <a:extLst>
                <a:ext uri="{FF2B5EF4-FFF2-40B4-BE49-F238E27FC236}">
                  <a16:creationId xmlns:a16="http://schemas.microsoft.com/office/drawing/2014/main" id="{6565FF78-B05A-474E-BE83-955D306CDF88}"/>
                </a:ext>
              </a:extLst>
            </p:cNvPr>
            <p:cNvGrpSpPr/>
            <p:nvPr/>
          </p:nvGrpSpPr>
          <p:grpSpPr>
            <a:xfrm>
              <a:off x="4875665" y="1665279"/>
              <a:ext cx="248785" cy="354129"/>
              <a:chOff x="3688215" y="1741479"/>
              <a:chExt cx="248785" cy="354129"/>
            </a:xfrm>
          </p:grpSpPr>
          <p:grpSp>
            <p:nvGrpSpPr>
              <p:cNvPr id="159" name="Group 158">
                <a:extLst>
                  <a:ext uri="{FF2B5EF4-FFF2-40B4-BE49-F238E27FC236}">
                    <a16:creationId xmlns:a16="http://schemas.microsoft.com/office/drawing/2014/main" id="{31BCFC24-7605-48F5-B1CB-542733D6CDF3}"/>
                  </a:ext>
                </a:extLst>
              </p:cNvPr>
              <p:cNvGrpSpPr/>
              <p:nvPr/>
            </p:nvGrpSpPr>
            <p:grpSpPr>
              <a:xfrm>
                <a:off x="3688215" y="1926331"/>
                <a:ext cx="248785" cy="169277"/>
                <a:chOff x="3688215" y="2021581"/>
                <a:chExt cx="248785" cy="169277"/>
              </a:xfrm>
            </p:grpSpPr>
            <p:sp>
              <p:nvSpPr>
                <p:cNvPr id="167" name="Rounded Rectangle 927">
                  <a:extLst>
                    <a:ext uri="{FF2B5EF4-FFF2-40B4-BE49-F238E27FC236}">
                      <a16:creationId xmlns:a16="http://schemas.microsoft.com/office/drawing/2014/main" id="{4EBACEC3-FF19-4FD4-8329-CABDAF63A35B}"/>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168" name="TextBox 167">
                  <a:extLst>
                    <a:ext uri="{FF2B5EF4-FFF2-40B4-BE49-F238E27FC236}">
                      <a16:creationId xmlns:a16="http://schemas.microsoft.com/office/drawing/2014/main" id="{E32F55FD-53C9-46BC-94D5-94AA3E8BECF2}"/>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160" name="Group 159">
                <a:extLst>
                  <a:ext uri="{FF2B5EF4-FFF2-40B4-BE49-F238E27FC236}">
                    <a16:creationId xmlns:a16="http://schemas.microsoft.com/office/drawing/2014/main" id="{DF7331B1-B9AD-4C8E-BC84-230324DA1C50}"/>
                  </a:ext>
                </a:extLst>
              </p:cNvPr>
              <p:cNvGrpSpPr/>
              <p:nvPr/>
            </p:nvGrpSpPr>
            <p:grpSpPr>
              <a:xfrm>
                <a:off x="3698307" y="1741479"/>
                <a:ext cx="228600" cy="228600"/>
                <a:chOff x="3693429" y="1741479"/>
                <a:chExt cx="320040" cy="320040"/>
              </a:xfrm>
            </p:grpSpPr>
            <p:sp>
              <p:nvSpPr>
                <p:cNvPr id="161" name="Rounded Rectangle 921">
                  <a:extLst>
                    <a:ext uri="{FF2B5EF4-FFF2-40B4-BE49-F238E27FC236}">
                      <a16:creationId xmlns:a16="http://schemas.microsoft.com/office/drawing/2014/main" id="{8ED3E8B3-E884-42FC-B601-F9F85B074AD3}"/>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162" name="Group 161">
                  <a:extLst>
                    <a:ext uri="{FF2B5EF4-FFF2-40B4-BE49-F238E27FC236}">
                      <a16:creationId xmlns:a16="http://schemas.microsoft.com/office/drawing/2014/main" id="{D7E51E65-6A45-4BDA-8909-43EBF2A46B49}"/>
                    </a:ext>
                  </a:extLst>
                </p:cNvPr>
                <p:cNvGrpSpPr/>
                <p:nvPr/>
              </p:nvGrpSpPr>
              <p:grpSpPr>
                <a:xfrm>
                  <a:off x="3896664" y="1776385"/>
                  <a:ext cx="57149" cy="235743"/>
                  <a:chOff x="4538014" y="1776385"/>
                  <a:chExt cx="57149" cy="235743"/>
                </a:xfrm>
              </p:grpSpPr>
              <p:sp>
                <p:nvSpPr>
                  <p:cNvPr id="163" name="Rounded Rectangle 923">
                    <a:extLst>
                      <a:ext uri="{FF2B5EF4-FFF2-40B4-BE49-F238E27FC236}">
                        <a16:creationId xmlns:a16="http://schemas.microsoft.com/office/drawing/2014/main" id="{34D00F1C-A6F8-46A7-BB46-040DCC6C62EC}"/>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64" name="Rounded Rectangle 924">
                    <a:extLst>
                      <a:ext uri="{FF2B5EF4-FFF2-40B4-BE49-F238E27FC236}">
                        <a16:creationId xmlns:a16="http://schemas.microsoft.com/office/drawing/2014/main" id="{27E9E6FC-854D-4ED9-9C59-D54171735378}"/>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65" name="Rounded Rectangle 925">
                    <a:extLst>
                      <a:ext uri="{FF2B5EF4-FFF2-40B4-BE49-F238E27FC236}">
                        <a16:creationId xmlns:a16="http://schemas.microsoft.com/office/drawing/2014/main" id="{80F54000-7274-4AE7-BA4C-D4737125EE8F}"/>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166" name="Rounded Rectangle 926">
                    <a:extLst>
                      <a:ext uri="{FF2B5EF4-FFF2-40B4-BE49-F238E27FC236}">
                        <a16:creationId xmlns:a16="http://schemas.microsoft.com/office/drawing/2014/main" id="{B5DF2EEF-43D4-48B3-9541-072CBF6790B2}"/>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grpSp>
        <p:nvGrpSpPr>
          <p:cNvPr id="219" name="Group 218">
            <a:extLst>
              <a:ext uri="{FF2B5EF4-FFF2-40B4-BE49-F238E27FC236}">
                <a16:creationId xmlns:a16="http://schemas.microsoft.com/office/drawing/2014/main" id="{7283D2D2-5DB5-4C85-935E-AF4C22EC9592}"/>
              </a:ext>
            </a:extLst>
          </p:cNvPr>
          <p:cNvGrpSpPr/>
          <p:nvPr/>
        </p:nvGrpSpPr>
        <p:grpSpPr>
          <a:xfrm>
            <a:off x="6149094" y="1775404"/>
            <a:ext cx="1563285" cy="343544"/>
            <a:chOff x="3688215" y="1665279"/>
            <a:chExt cx="1436235" cy="354129"/>
          </a:xfrm>
        </p:grpSpPr>
        <p:grpSp>
          <p:nvGrpSpPr>
            <p:cNvPr id="220" name="Group 219">
              <a:extLst>
                <a:ext uri="{FF2B5EF4-FFF2-40B4-BE49-F238E27FC236}">
                  <a16:creationId xmlns:a16="http://schemas.microsoft.com/office/drawing/2014/main" id="{4E804C30-7D4D-4F05-A7F1-E8D9E2817E97}"/>
                </a:ext>
              </a:extLst>
            </p:cNvPr>
            <p:cNvGrpSpPr/>
            <p:nvPr/>
          </p:nvGrpSpPr>
          <p:grpSpPr>
            <a:xfrm>
              <a:off x="3688215" y="1665279"/>
              <a:ext cx="248785" cy="354129"/>
              <a:chOff x="3688215" y="1741479"/>
              <a:chExt cx="248785" cy="354129"/>
            </a:xfrm>
          </p:grpSpPr>
          <p:grpSp>
            <p:nvGrpSpPr>
              <p:cNvPr id="276" name="Group 275">
                <a:extLst>
                  <a:ext uri="{FF2B5EF4-FFF2-40B4-BE49-F238E27FC236}">
                    <a16:creationId xmlns:a16="http://schemas.microsoft.com/office/drawing/2014/main" id="{4FA04A2C-89C4-4184-8883-86B98E360443}"/>
                  </a:ext>
                </a:extLst>
              </p:cNvPr>
              <p:cNvGrpSpPr/>
              <p:nvPr/>
            </p:nvGrpSpPr>
            <p:grpSpPr>
              <a:xfrm>
                <a:off x="3688215" y="1926331"/>
                <a:ext cx="248785" cy="169277"/>
                <a:chOff x="3688215" y="2021581"/>
                <a:chExt cx="248785" cy="169277"/>
              </a:xfrm>
            </p:grpSpPr>
            <p:sp>
              <p:nvSpPr>
                <p:cNvPr id="284" name="Rounded Rectangle 1044">
                  <a:extLst>
                    <a:ext uri="{FF2B5EF4-FFF2-40B4-BE49-F238E27FC236}">
                      <a16:creationId xmlns:a16="http://schemas.microsoft.com/office/drawing/2014/main" id="{75CF13A9-60FE-47C6-A431-A1E950F79AA2}"/>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285" name="TextBox 284">
                  <a:extLst>
                    <a:ext uri="{FF2B5EF4-FFF2-40B4-BE49-F238E27FC236}">
                      <a16:creationId xmlns:a16="http://schemas.microsoft.com/office/drawing/2014/main" id="{B3A80A73-8236-4F16-A76B-ACC42190B2D3}"/>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277" name="Group 276">
                <a:extLst>
                  <a:ext uri="{FF2B5EF4-FFF2-40B4-BE49-F238E27FC236}">
                    <a16:creationId xmlns:a16="http://schemas.microsoft.com/office/drawing/2014/main" id="{DFC068CD-E1AA-44E4-9ACF-695D27226BBC}"/>
                  </a:ext>
                </a:extLst>
              </p:cNvPr>
              <p:cNvGrpSpPr/>
              <p:nvPr/>
            </p:nvGrpSpPr>
            <p:grpSpPr>
              <a:xfrm>
                <a:off x="3698307" y="1741479"/>
                <a:ext cx="228600" cy="228600"/>
                <a:chOff x="3693429" y="1741479"/>
                <a:chExt cx="320040" cy="320040"/>
              </a:xfrm>
            </p:grpSpPr>
            <p:sp>
              <p:nvSpPr>
                <p:cNvPr id="278" name="Rounded Rectangle 1038">
                  <a:extLst>
                    <a:ext uri="{FF2B5EF4-FFF2-40B4-BE49-F238E27FC236}">
                      <a16:creationId xmlns:a16="http://schemas.microsoft.com/office/drawing/2014/main" id="{035DEA1E-A6C0-4F03-8FEE-74347A2F26CA}"/>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279" name="Group 278">
                  <a:extLst>
                    <a:ext uri="{FF2B5EF4-FFF2-40B4-BE49-F238E27FC236}">
                      <a16:creationId xmlns:a16="http://schemas.microsoft.com/office/drawing/2014/main" id="{599B8FD6-83DD-4463-AF6E-93863680E59A}"/>
                    </a:ext>
                  </a:extLst>
                </p:cNvPr>
                <p:cNvGrpSpPr/>
                <p:nvPr/>
              </p:nvGrpSpPr>
              <p:grpSpPr>
                <a:xfrm>
                  <a:off x="3896664" y="1776385"/>
                  <a:ext cx="57149" cy="235743"/>
                  <a:chOff x="4538014" y="1776385"/>
                  <a:chExt cx="57149" cy="235743"/>
                </a:xfrm>
              </p:grpSpPr>
              <p:sp>
                <p:nvSpPr>
                  <p:cNvPr id="280" name="Rounded Rectangle 1040">
                    <a:extLst>
                      <a:ext uri="{FF2B5EF4-FFF2-40B4-BE49-F238E27FC236}">
                        <a16:creationId xmlns:a16="http://schemas.microsoft.com/office/drawing/2014/main" id="{4FA8CEA9-5310-4272-94CF-86A3526898C2}"/>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1" name="Rounded Rectangle 1041">
                    <a:extLst>
                      <a:ext uri="{FF2B5EF4-FFF2-40B4-BE49-F238E27FC236}">
                        <a16:creationId xmlns:a16="http://schemas.microsoft.com/office/drawing/2014/main" id="{AE636785-F184-41FD-A3A3-F8B6E183CA3F}"/>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2" name="Rounded Rectangle 1042">
                    <a:extLst>
                      <a:ext uri="{FF2B5EF4-FFF2-40B4-BE49-F238E27FC236}">
                        <a16:creationId xmlns:a16="http://schemas.microsoft.com/office/drawing/2014/main" id="{EB302A5A-26F3-4E6C-AF2C-F8E914697043}"/>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83" name="Rounded Rectangle 1043">
                    <a:extLst>
                      <a:ext uri="{FF2B5EF4-FFF2-40B4-BE49-F238E27FC236}">
                        <a16:creationId xmlns:a16="http://schemas.microsoft.com/office/drawing/2014/main" id="{3158249C-F631-4F55-A84C-423EBBBAD8A6}"/>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221" name="Group 220">
              <a:extLst>
                <a:ext uri="{FF2B5EF4-FFF2-40B4-BE49-F238E27FC236}">
                  <a16:creationId xmlns:a16="http://schemas.microsoft.com/office/drawing/2014/main" id="{A17CF01E-9249-40B3-B4BD-9381D9F45E7B}"/>
                </a:ext>
              </a:extLst>
            </p:cNvPr>
            <p:cNvGrpSpPr/>
            <p:nvPr/>
          </p:nvGrpSpPr>
          <p:grpSpPr>
            <a:xfrm>
              <a:off x="3926340" y="1665279"/>
              <a:ext cx="248785" cy="354129"/>
              <a:chOff x="3688215" y="1741479"/>
              <a:chExt cx="248785" cy="354129"/>
            </a:xfrm>
          </p:grpSpPr>
          <p:grpSp>
            <p:nvGrpSpPr>
              <p:cNvPr id="266" name="Group 265">
                <a:extLst>
                  <a:ext uri="{FF2B5EF4-FFF2-40B4-BE49-F238E27FC236}">
                    <a16:creationId xmlns:a16="http://schemas.microsoft.com/office/drawing/2014/main" id="{42800EFC-1804-4A0B-9D22-1BCD495EDE45}"/>
                  </a:ext>
                </a:extLst>
              </p:cNvPr>
              <p:cNvGrpSpPr/>
              <p:nvPr/>
            </p:nvGrpSpPr>
            <p:grpSpPr>
              <a:xfrm>
                <a:off x="3688215" y="1926331"/>
                <a:ext cx="248785" cy="169277"/>
                <a:chOff x="3688215" y="2021581"/>
                <a:chExt cx="248785" cy="169277"/>
              </a:xfrm>
            </p:grpSpPr>
            <p:sp>
              <p:nvSpPr>
                <p:cNvPr id="274" name="Rounded Rectangle 1034">
                  <a:extLst>
                    <a:ext uri="{FF2B5EF4-FFF2-40B4-BE49-F238E27FC236}">
                      <a16:creationId xmlns:a16="http://schemas.microsoft.com/office/drawing/2014/main" id="{99C9F096-64F0-4200-9D12-5AC814F56C04}"/>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275" name="TextBox 274">
                  <a:extLst>
                    <a:ext uri="{FF2B5EF4-FFF2-40B4-BE49-F238E27FC236}">
                      <a16:creationId xmlns:a16="http://schemas.microsoft.com/office/drawing/2014/main" id="{C4E907E1-1C59-4E25-B86B-737B83243F5E}"/>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267" name="Group 266">
                <a:extLst>
                  <a:ext uri="{FF2B5EF4-FFF2-40B4-BE49-F238E27FC236}">
                    <a16:creationId xmlns:a16="http://schemas.microsoft.com/office/drawing/2014/main" id="{CAE8C9AC-B969-408D-A8C2-D05E7DD2A660}"/>
                  </a:ext>
                </a:extLst>
              </p:cNvPr>
              <p:cNvGrpSpPr/>
              <p:nvPr/>
            </p:nvGrpSpPr>
            <p:grpSpPr>
              <a:xfrm>
                <a:off x="3698307" y="1741479"/>
                <a:ext cx="228600" cy="228600"/>
                <a:chOff x="3693429" y="1741479"/>
                <a:chExt cx="320040" cy="320040"/>
              </a:xfrm>
            </p:grpSpPr>
            <p:sp>
              <p:nvSpPr>
                <p:cNvPr id="268" name="Rounded Rectangle 1028">
                  <a:extLst>
                    <a:ext uri="{FF2B5EF4-FFF2-40B4-BE49-F238E27FC236}">
                      <a16:creationId xmlns:a16="http://schemas.microsoft.com/office/drawing/2014/main" id="{A258648A-A0CD-4459-9D24-DDB8915685A6}"/>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269" name="Group 268">
                  <a:extLst>
                    <a:ext uri="{FF2B5EF4-FFF2-40B4-BE49-F238E27FC236}">
                      <a16:creationId xmlns:a16="http://schemas.microsoft.com/office/drawing/2014/main" id="{7A4CD03F-F5C5-4133-97A8-A0ED72615A7B}"/>
                    </a:ext>
                  </a:extLst>
                </p:cNvPr>
                <p:cNvGrpSpPr/>
                <p:nvPr/>
              </p:nvGrpSpPr>
              <p:grpSpPr>
                <a:xfrm>
                  <a:off x="3896664" y="1776385"/>
                  <a:ext cx="57149" cy="235743"/>
                  <a:chOff x="4538014" y="1776385"/>
                  <a:chExt cx="57149" cy="235743"/>
                </a:xfrm>
              </p:grpSpPr>
              <p:sp>
                <p:nvSpPr>
                  <p:cNvPr id="270" name="Rounded Rectangle 1030">
                    <a:extLst>
                      <a:ext uri="{FF2B5EF4-FFF2-40B4-BE49-F238E27FC236}">
                        <a16:creationId xmlns:a16="http://schemas.microsoft.com/office/drawing/2014/main" id="{105B8069-0C26-4F4D-BA53-AF02955E4E2C}"/>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1" name="Rounded Rectangle 1031">
                    <a:extLst>
                      <a:ext uri="{FF2B5EF4-FFF2-40B4-BE49-F238E27FC236}">
                        <a16:creationId xmlns:a16="http://schemas.microsoft.com/office/drawing/2014/main" id="{4F87F7E5-A5E8-4AD5-9A55-ED0A69EA0005}"/>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2" name="Rounded Rectangle 1032">
                    <a:extLst>
                      <a:ext uri="{FF2B5EF4-FFF2-40B4-BE49-F238E27FC236}">
                        <a16:creationId xmlns:a16="http://schemas.microsoft.com/office/drawing/2014/main" id="{EDBF7EC1-D5A6-4470-9998-9C244DDF1150}"/>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73" name="Rounded Rectangle 1033">
                    <a:extLst>
                      <a:ext uri="{FF2B5EF4-FFF2-40B4-BE49-F238E27FC236}">
                        <a16:creationId xmlns:a16="http://schemas.microsoft.com/office/drawing/2014/main" id="{73ACE28D-D649-4927-9FA8-F917B8919331}"/>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222" name="Group 221">
              <a:extLst>
                <a:ext uri="{FF2B5EF4-FFF2-40B4-BE49-F238E27FC236}">
                  <a16:creationId xmlns:a16="http://schemas.microsoft.com/office/drawing/2014/main" id="{943AE880-C622-4946-85E1-186A09EC6BB1}"/>
                </a:ext>
              </a:extLst>
            </p:cNvPr>
            <p:cNvGrpSpPr/>
            <p:nvPr/>
          </p:nvGrpSpPr>
          <p:grpSpPr>
            <a:xfrm>
              <a:off x="4161290" y="1665279"/>
              <a:ext cx="248785" cy="354129"/>
              <a:chOff x="3688215" y="1741479"/>
              <a:chExt cx="248785" cy="354129"/>
            </a:xfrm>
          </p:grpSpPr>
          <p:grpSp>
            <p:nvGrpSpPr>
              <p:cNvPr id="256" name="Group 255">
                <a:extLst>
                  <a:ext uri="{FF2B5EF4-FFF2-40B4-BE49-F238E27FC236}">
                    <a16:creationId xmlns:a16="http://schemas.microsoft.com/office/drawing/2014/main" id="{AC997B75-A58E-4E84-B043-49536D72FB6C}"/>
                  </a:ext>
                </a:extLst>
              </p:cNvPr>
              <p:cNvGrpSpPr/>
              <p:nvPr/>
            </p:nvGrpSpPr>
            <p:grpSpPr>
              <a:xfrm>
                <a:off x="3688215" y="1926331"/>
                <a:ext cx="248785" cy="169277"/>
                <a:chOff x="3688215" y="2021581"/>
                <a:chExt cx="248785" cy="169277"/>
              </a:xfrm>
            </p:grpSpPr>
            <p:sp>
              <p:nvSpPr>
                <p:cNvPr id="264" name="Rounded Rectangle 1024">
                  <a:extLst>
                    <a:ext uri="{FF2B5EF4-FFF2-40B4-BE49-F238E27FC236}">
                      <a16:creationId xmlns:a16="http://schemas.microsoft.com/office/drawing/2014/main" id="{3B9A7879-ED1E-4E94-8085-206706253F81}"/>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265" name="TextBox 264">
                  <a:extLst>
                    <a:ext uri="{FF2B5EF4-FFF2-40B4-BE49-F238E27FC236}">
                      <a16:creationId xmlns:a16="http://schemas.microsoft.com/office/drawing/2014/main" id="{24E6C2D1-BF2B-4B99-825A-ADBFBD13F1DF}"/>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257" name="Group 256">
                <a:extLst>
                  <a:ext uri="{FF2B5EF4-FFF2-40B4-BE49-F238E27FC236}">
                    <a16:creationId xmlns:a16="http://schemas.microsoft.com/office/drawing/2014/main" id="{D174770D-732D-4637-8BF2-9DF26EA43FDD}"/>
                  </a:ext>
                </a:extLst>
              </p:cNvPr>
              <p:cNvGrpSpPr/>
              <p:nvPr/>
            </p:nvGrpSpPr>
            <p:grpSpPr>
              <a:xfrm>
                <a:off x="3698307" y="1741479"/>
                <a:ext cx="228600" cy="228600"/>
                <a:chOff x="3693429" y="1741479"/>
                <a:chExt cx="320040" cy="320040"/>
              </a:xfrm>
            </p:grpSpPr>
            <p:sp>
              <p:nvSpPr>
                <p:cNvPr id="258" name="Rounded Rectangle 1018">
                  <a:extLst>
                    <a:ext uri="{FF2B5EF4-FFF2-40B4-BE49-F238E27FC236}">
                      <a16:creationId xmlns:a16="http://schemas.microsoft.com/office/drawing/2014/main" id="{F434F466-90FE-42BF-80A9-C6313F2E14C5}"/>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259" name="Group 258">
                  <a:extLst>
                    <a:ext uri="{FF2B5EF4-FFF2-40B4-BE49-F238E27FC236}">
                      <a16:creationId xmlns:a16="http://schemas.microsoft.com/office/drawing/2014/main" id="{AE908245-EB83-4481-8F03-96162BAF3237}"/>
                    </a:ext>
                  </a:extLst>
                </p:cNvPr>
                <p:cNvGrpSpPr/>
                <p:nvPr/>
              </p:nvGrpSpPr>
              <p:grpSpPr>
                <a:xfrm>
                  <a:off x="3896664" y="1776385"/>
                  <a:ext cx="57149" cy="235743"/>
                  <a:chOff x="4538014" y="1776385"/>
                  <a:chExt cx="57149" cy="235743"/>
                </a:xfrm>
              </p:grpSpPr>
              <p:sp>
                <p:nvSpPr>
                  <p:cNvPr id="260" name="Rounded Rectangle 1020">
                    <a:extLst>
                      <a:ext uri="{FF2B5EF4-FFF2-40B4-BE49-F238E27FC236}">
                        <a16:creationId xmlns:a16="http://schemas.microsoft.com/office/drawing/2014/main" id="{CA67FE75-09FE-459D-A998-63B93E862389}"/>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1" name="Rounded Rectangle 1021">
                    <a:extLst>
                      <a:ext uri="{FF2B5EF4-FFF2-40B4-BE49-F238E27FC236}">
                        <a16:creationId xmlns:a16="http://schemas.microsoft.com/office/drawing/2014/main" id="{7027B463-463C-450B-9513-FB52DA2755A9}"/>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2" name="Rounded Rectangle 1022">
                    <a:extLst>
                      <a:ext uri="{FF2B5EF4-FFF2-40B4-BE49-F238E27FC236}">
                        <a16:creationId xmlns:a16="http://schemas.microsoft.com/office/drawing/2014/main" id="{02C45E7A-D3C5-40D5-B06E-EE83F2E614F6}"/>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63" name="Rounded Rectangle 1023">
                    <a:extLst>
                      <a:ext uri="{FF2B5EF4-FFF2-40B4-BE49-F238E27FC236}">
                        <a16:creationId xmlns:a16="http://schemas.microsoft.com/office/drawing/2014/main" id="{A3435632-FE9C-41AD-A8EC-3FD8708FAECB}"/>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223" name="Group 222">
              <a:extLst>
                <a:ext uri="{FF2B5EF4-FFF2-40B4-BE49-F238E27FC236}">
                  <a16:creationId xmlns:a16="http://schemas.microsoft.com/office/drawing/2014/main" id="{7BD1FCE2-6B08-4629-B659-884022B85C57}"/>
                </a:ext>
              </a:extLst>
            </p:cNvPr>
            <p:cNvGrpSpPr/>
            <p:nvPr/>
          </p:nvGrpSpPr>
          <p:grpSpPr>
            <a:xfrm>
              <a:off x="4399415" y="1665279"/>
              <a:ext cx="248785" cy="354129"/>
              <a:chOff x="3688215" y="1741479"/>
              <a:chExt cx="248785" cy="354129"/>
            </a:xfrm>
          </p:grpSpPr>
          <p:grpSp>
            <p:nvGrpSpPr>
              <p:cNvPr id="246" name="Group 245">
                <a:extLst>
                  <a:ext uri="{FF2B5EF4-FFF2-40B4-BE49-F238E27FC236}">
                    <a16:creationId xmlns:a16="http://schemas.microsoft.com/office/drawing/2014/main" id="{A2B0529C-8BA2-4BA1-BDB0-25C8132269AD}"/>
                  </a:ext>
                </a:extLst>
              </p:cNvPr>
              <p:cNvGrpSpPr/>
              <p:nvPr/>
            </p:nvGrpSpPr>
            <p:grpSpPr>
              <a:xfrm>
                <a:off x="3688215" y="1926331"/>
                <a:ext cx="248785" cy="169277"/>
                <a:chOff x="3688215" y="2021581"/>
                <a:chExt cx="248785" cy="169277"/>
              </a:xfrm>
            </p:grpSpPr>
            <p:sp>
              <p:nvSpPr>
                <p:cNvPr id="254" name="Rounded Rectangle 1014">
                  <a:extLst>
                    <a:ext uri="{FF2B5EF4-FFF2-40B4-BE49-F238E27FC236}">
                      <a16:creationId xmlns:a16="http://schemas.microsoft.com/office/drawing/2014/main" id="{50054EB1-C7A8-4F60-AFB4-656F093E6B0B}"/>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255" name="TextBox 254">
                  <a:extLst>
                    <a:ext uri="{FF2B5EF4-FFF2-40B4-BE49-F238E27FC236}">
                      <a16:creationId xmlns:a16="http://schemas.microsoft.com/office/drawing/2014/main" id="{98990B99-3725-496D-B579-8472777F89FB}"/>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247" name="Group 246">
                <a:extLst>
                  <a:ext uri="{FF2B5EF4-FFF2-40B4-BE49-F238E27FC236}">
                    <a16:creationId xmlns:a16="http://schemas.microsoft.com/office/drawing/2014/main" id="{46B4EBA5-DDE9-4E3B-89FB-25320B8F9F86}"/>
                  </a:ext>
                </a:extLst>
              </p:cNvPr>
              <p:cNvGrpSpPr/>
              <p:nvPr/>
            </p:nvGrpSpPr>
            <p:grpSpPr>
              <a:xfrm>
                <a:off x="3698307" y="1741479"/>
                <a:ext cx="228600" cy="228600"/>
                <a:chOff x="3693429" y="1741479"/>
                <a:chExt cx="320040" cy="320040"/>
              </a:xfrm>
            </p:grpSpPr>
            <p:sp>
              <p:nvSpPr>
                <p:cNvPr id="248" name="Rounded Rectangle 1008">
                  <a:extLst>
                    <a:ext uri="{FF2B5EF4-FFF2-40B4-BE49-F238E27FC236}">
                      <a16:creationId xmlns:a16="http://schemas.microsoft.com/office/drawing/2014/main" id="{DD3E7027-E91C-41D5-8880-B4C63A0EFB44}"/>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249" name="Group 248">
                  <a:extLst>
                    <a:ext uri="{FF2B5EF4-FFF2-40B4-BE49-F238E27FC236}">
                      <a16:creationId xmlns:a16="http://schemas.microsoft.com/office/drawing/2014/main" id="{3494E65A-874D-49B1-87A0-BDE396B86D63}"/>
                    </a:ext>
                  </a:extLst>
                </p:cNvPr>
                <p:cNvGrpSpPr/>
                <p:nvPr/>
              </p:nvGrpSpPr>
              <p:grpSpPr>
                <a:xfrm>
                  <a:off x="3896664" y="1776385"/>
                  <a:ext cx="57149" cy="235743"/>
                  <a:chOff x="4538014" y="1776385"/>
                  <a:chExt cx="57149" cy="235743"/>
                </a:xfrm>
              </p:grpSpPr>
              <p:sp>
                <p:nvSpPr>
                  <p:cNvPr id="250" name="Rounded Rectangle 1010">
                    <a:extLst>
                      <a:ext uri="{FF2B5EF4-FFF2-40B4-BE49-F238E27FC236}">
                        <a16:creationId xmlns:a16="http://schemas.microsoft.com/office/drawing/2014/main" id="{714D7DB8-24BF-4B02-A8DA-081AF3339788}"/>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1" name="Rounded Rectangle 1011">
                    <a:extLst>
                      <a:ext uri="{FF2B5EF4-FFF2-40B4-BE49-F238E27FC236}">
                        <a16:creationId xmlns:a16="http://schemas.microsoft.com/office/drawing/2014/main" id="{B397F871-FAB2-4F59-8A36-D185209A4602}"/>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2" name="Rounded Rectangle 1012">
                    <a:extLst>
                      <a:ext uri="{FF2B5EF4-FFF2-40B4-BE49-F238E27FC236}">
                        <a16:creationId xmlns:a16="http://schemas.microsoft.com/office/drawing/2014/main" id="{561B6FE3-C981-4167-A0A2-ED5506B2C498}"/>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53" name="Rounded Rectangle 1013">
                    <a:extLst>
                      <a:ext uri="{FF2B5EF4-FFF2-40B4-BE49-F238E27FC236}">
                        <a16:creationId xmlns:a16="http://schemas.microsoft.com/office/drawing/2014/main" id="{5F369D40-CF45-4FB4-AEFA-3E1CA76771A7}"/>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224" name="Group 223">
              <a:extLst>
                <a:ext uri="{FF2B5EF4-FFF2-40B4-BE49-F238E27FC236}">
                  <a16:creationId xmlns:a16="http://schemas.microsoft.com/office/drawing/2014/main" id="{B902E9AA-D3F3-41AA-955E-FF5B9B4B435D}"/>
                </a:ext>
              </a:extLst>
            </p:cNvPr>
            <p:cNvGrpSpPr/>
            <p:nvPr/>
          </p:nvGrpSpPr>
          <p:grpSpPr>
            <a:xfrm>
              <a:off x="4637540" y="1665279"/>
              <a:ext cx="248785" cy="354129"/>
              <a:chOff x="3688215" y="1741479"/>
              <a:chExt cx="248785" cy="354129"/>
            </a:xfrm>
          </p:grpSpPr>
          <p:grpSp>
            <p:nvGrpSpPr>
              <p:cNvPr id="236" name="Group 235">
                <a:extLst>
                  <a:ext uri="{FF2B5EF4-FFF2-40B4-BE49-F238E27FC236}">
                    <a16:creationId xmlns:a16="http://schemas.microsoft.com/office/drawing/2014/main" id="{29FC27BF-1515-4A3D-8A59-D5513CDFCC34}"/>
                  </a:ext>
                </a:extLst>
              </p:cNvPr>
              <p:cNvGrpSpPr/>
              <p:nvPr/>
            </p:nvGrpSpPr>
            <p:grpSpPr>
              <a:xfrm>
                <a:off x="3688215" y="1926331"/>
                <a:ext cx="248785" cy="169277"/>
                <a:chOff x="3688215" y="2021581"/>
                <a:chExt cx="248785" cy="169277"/>
              </a:xfrm>
            </p:grpSpPr>
            <p:sp>
              <p:nvSpPr>
                <p:cNvPr id="244" name="Rounded Rectangle 1004">
                  <a:extLst>
                    <a:ext uri="{FF2B5EF4-FFF2-40B4-BE49-F238E27FC236}">
                      <a16:creationId xmlns:a16="http://schemas.microsoft.com/office/drawing/2014/main" id="{4542D30A-DB8A-4D3E-97BA-3D4DA33F674C}"/>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245" name="TextBox 244">
                  <a:extLst>
                    <a:ext uri="{FF2B5EF4-FFF2-40B4-BE49-F238E27FC236}">
                      <a16:creationId xmlns:a16="http://schemas.microsoft.com/office/drawing/2014/main" id="{230B4122-2D91-495F-9FEA-71F04DF0E0B7}"/>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237" name="Group 236">
                <a:extLst>
                  <a:ext uri="{FF2B5EF4-FFF2-40B4-BE49-F238E27FC236}">
                    <a16:creationId xmlns:a16="http://schemas.microsoft.com/office/drawing/2014/main" id="{FE11FE95-D86B-4DD4-888C-C383EA7477D1}"/>
                  </a:ext>
                </a:extLst>
              </p:cNvPr>
              <p:cNvGrpSpPr/>
              <p:nvPr/>
            </p:nvGrpSpPr>
            <p:grpSpPr>
              <a:xfrm>
                <a:off x="3698307" y="1741479"/>
                <a:ext cx="228600" cy="228600"/>
                <a:chOff x="3693429" y="1741479"/>
                <a:chExt cx="320040" cy="320040"/>
              </a:xfrm>
            </p:grpSpPr>
            <p:sp>
              <p:nvSpPr>
                <p:cNvPr id="238" name="Rounded Rectangle 998">
                  <a:extLst>
                    <a:ext uri="{FF2B5EF4-FFF2-40B4-BE49-F238E27FC236}">
                      <a16:creationId xmlns:a16="http://schemas.microsoft.com/office/drawing/2014/main" id="{363146E9-8EAA-44E2-8CE6-84EC7BBE60D0}"/>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239" name="Group 238">
                  <a:extLst>
                    <a:ext uri="{FF2B5EF4-FFF2-40B4-BE49-F238E27FC236}">
                      <a16:creationId xmlns:a16="http://schemas.microsoft.com/office/drawing/2014/main" id="{9C66F851-CF87-4A86-800A-78E090D7017E}"/>
                    </a:ext>
                  </a:extLst>
                </p:cNvPr>
                <p:cNvGrpSpPr/>
                <p:nvPr/>
              </p:nvGrpSpPr>
              <p:grpSpPr>
                <a:xfrm>
                  <a:off x="3896664" y="1776385"/>
                  <a:ext cx="57149" cy="235743"/>
                  <a:chOff x="4538014" y="1776385"/>
                  <a:chExt cx="57149" cy="235743"/>
                </a:xfrm>
              </p:grpSpPr>
              <p:sp>
                <p:nvSpPr>
                  <p:cNvPr id="240" name="Rounded Rectangle 1000">
                    <a:extLst>
                      <a:ext uri="{FF2B5EF4-FFF2-40B4-BE49-F238E27FC236}">
                        <a16:creationId xmlns:a16="http://schemas.microsoft.com/office/drawing/2014/main" id="{E8EFB55F-29EB-40B8-991F-2DFADCFF2C2A}"/>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1" name="Rounded Rectangle 1001">
                    <a:extLst>
                      <a:ext uri="{FF2B5EF4-FFF2-40B4-BE49-F238E27FC236}">
                        <a16:creationId xmlns:a16="http://schemas.microsoft.com/office/drawing/2014/main" id="{F1FEF8FB-C89B-4B99-B9E0-B619A563935F}"/>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2" name="Rounded Rectangle 1002">
                    <a:extLst>
                      <a:ext uri="{FF2B5EF4-FFF2-40B4-BE49-F238E27FC236}">
                        <a16:creationId xmlns:a16="http://schemas.microsoft.com/office/drawing/2014/main" id="{7A947CB7-12EB-4D6C-B719-797F2927748B}"/>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43" name="Rounded Rectangle 1003">
                    <a:extLst>
                      <a:ext uri="{FF2B5EF4-FFF2-40B4-BE49-F238E27FC236}">
                        <a16:creationId xmlns:a16="http://schemas.microsoft.com/office/drawing/2014/main" id="{07F607B3-242B-47AF-9AE3-0DCD04085F63}"/>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nvGrpSpPr>
            <p:cNvPr id="225" name="Group 224">
              <a:extLst>
                <a:ext uri="{FF2B5EF4-FFF2-40B4-BE49-F238E27FC236}">
                  <a16:creationId xmlns:a16="http://schemas.microsoft.com/office/drawing/2014/main" id="{02AC1A57-50E0-46B0-AAA7-0C899D5C401C}"/>
                </a:ext>
              </a:extLst>
            </p:cNvPr>
            <p:cNvGrpSpPr/>
            <p:nvPr/>
          </p:nvGrpSpPr>
          <p:grpSpPr>
            <a:xfrm>
              <a:off x="4875665" y="1665279"/>
              <a:ext cx="248785" cy="354129"/>
              <a:chOff x="3688215" y="1741479"/>
              <a:chExt cx="248785" cy="354129"/>
            </a:xfrm>
          </p:grpSpPr>
          <p:grpSp>
            <p:nvGrpSpPr>
              <p:cNvPr id="226" name="Group 225">
                <a:extLst>
                  <a:ext uri="{FF2B5EF4-FFF2-40B4-BE49-F238E27FC236}">
                    <a16:creationId xmlns:a16="http://schemas.microsoft.com/office/drawing/2014/main" id="{AF04335D-1CE7-4BCF-9341-B9CFA5A95724}"/>
                  </a:ext>
                </a:extLst>
              </p:cNvPr>
              <p:cNvGrpSpPr/>
              <p:nvPr/>
            </p:nvGrpSpPr>
            <p:grpSpPr>
              <a:xfrm>
                <a:off x="3688215" y="1926331"/>
                <a:ext cx="248785" cy="169277"/>
                <a:chOff x="3688215" y="2021581"/>
                <a:chExt cx="248785" cy="169277"/>
              </a:xfrm>
            </p:grpSpPr>
            <p:sp>
              <p:nvSpPr>
                <p:cNvPr id="234" name="Rounded Rectangle 994">
                  <a:extLst>
                    <a:ext uri="{FF2B5EF4-FFF2-40B4-BE49-F238E27FC236}">
                      <a16:creationId xmlns:a16="http://schemas.microsoft.com/office/drawing/2014/main" id="{CA9FE4D3-5833-452C-9EEB-5381ECB1C7B3}"/>
                    </a:ext>
                  </a:extLst>
                </p:cNvPr>
                <p:cNvSpPr/>
                <p:nvPr/>
              </p:nvSpPr>
              <p:spPr>
                <a:xfrm>
                  <a:off x="3698642" y="2069643"/>
                  <a:ext cx="228600" cy="73152"/>
                </a:xfrm>
                <a:prstGeom prst="roundRect">
                  <a:avLst/>
                </a:prstGeom>
                <a:gradFill rotWithShape="1">
                  <a:gsLst>
                    <a:gs pos="50000">
                      <a:srgbClr val="FFC000">
                        <a:lumMod val="75000"/>
                      </a:srgbClr>
                    </a:gs>
                    <a:gs pos="100000">
                      <a:srgbClr val="FFC000">
                        <a:lumMod val="20000"/>
                        <a:lumOff val="8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19050" h="25400"/>
                </a:sp3d>
              </p:spPr>
              <p:txBody>
                <a:bodyPr rtlCol="0" anchor="ctr"/>
                <a:lstStyle/>
                <a:p>
                  <a:pPr algn="ctr" defTabSz="457020">
                    <a:defRPr/>
                  </a:pPr>
                  <a:endParaRPr lang="en-US" kern="0" dirty="0">
                    <a:solidFill>
                      <a:srgbClr val="FFFFFF"/>
                    </a:solidFill>
                    <a:latin typeface="Trebuchet MS"/>
                  </a:endParaRPr>
                </a:p>
              </p:txBody>
            </p:sp>
            <p:sp>
              <p:nvSpPr>
                <p:cNvPr id="235" name="TextBox 234">
                  <a:extLst>
                    <a:ext uri="{FF2B5EF4-FFF2-40B4-BE49-F238E27FC236}">
                      <a16:creationId xmlns:a16="http://schemas.microsoft.com/office/drawing/2014/main" id="{330E9164-664A-444A-93E7-1C4A685DDDBD}"/>
                    </a:ext>
                  </a:extLst>
                </p:cNvPr>
                <p:cNvSpPr txBox="1"/>
                <p:nvPr/>
              </p:nvSpPr>
              <p:spPr>
                <a:xfrm>
                  <a:off x="3688215" y="2021581"/>
                  <a:ext cx="248785" cy="169277"/>
                </a:xfrm>
                <a:prstGeom prst="rect">
                  <a:avLst/>
                </a:prstGeom>
                <a:noFill/>
              </p:spPr>
              <p:txBody>
                <a:bodyPr wrap="square" rtlCol="0">
                  <a:spAutoFit/>
                </a:bodyPr>
                <a:lstStyle/>
                <a:p>
                  <a:pPr algn="ctr" defTabSz="457020">
                    <a:defRPr/>
                  </a:pPr>
                  <a:r>
                    <a:rPr lang="en-US" sz="500" kern="0" dirty="0">
                      <a:solidFill>
                        <a:srgbClr val="FFC000">
                          <a:lumMod val="50000"/>
                        </a:srgbClr>
                      </a:solidFill>
                    </a:rPr>
                    <a:t>$</a:t>
                  </a:r>
                </a:p>
              </p:txBody>
            </p:sp>
          </p:grpSp>
          <p:grpSp>
            <p:nvGrpSpPr>
              <p:cNvPr id="227" name="Group 226">
                <a:extLst>
                  <a:ext uri="{FF2B5EF4-FFF2-40B4-BE49-F238E27FC236}">
                    <a16:creationId xmlns:a16="http://schemas.microsoft.com/office/drawing/2014/main" id="{D74957E4-E8E6-44B5-935A-95CC305B9C8E}"/>
                  </a:ext>
                </a:extLst>
              </p:cNvPr>
              <p:cNvGrpSpPr/>
              <p:nvPr/>
            </p:nvGrpSpPr>
            <p:grpSpPr>
              <a:xfrm>
                <a:off x="3698307" y="1741479"/>
                <a:ext cx="228600" cy="228600"/>
                <a:chOff x="3693429" y="1741479"/>
                <a:chExt cx="320040" cy="320040"/>
              </a:xfrm>
            </p:grpSpPr>
            <p:sp>
              <p:nvSpPr>
                <p:cNvPr id="228" name="Rounded Rectangle 988">
                  <a:extLst>
                    <a:ext uri="{FF2B5EF4-FFF2-40B4-BE49-F238E27FC236}">
                      <a16:creationId xmlns:a16="http://schemas.microsoft.com/office/drawing/2014/main" id="{F9BC7B4C-7ED9-4912-9D42-6A35DCFC4343}"/>
                    </a:ext>
                  </a:extLst>
                </p:cNvPr>
                <p:cNvSpPr/>
                <p:nvPr/>
              </p:nvSpPr>
              <p:spPr>
                <a:xfrm>
                  <a:off x="3693429" y="1741479"/>
                  <a:ext cx="320040" cy="320040"/>
                </a:xfrm>
                <a:prstGeom prst="roundRect">
                  <a:avLst/>
                </a:prstGeom>
                <a:gradFill rotWithShape="1">
                  <a:gsLst>
                    <a:gs pos="0">
                      <a:srgbClr val="645FAF">
                        <a:lumMod val="75000"/>
                      </a:srgbClr>
                    </a:gs>
                    <a:gs pos="80000">
                      <a:srgbClr val="645FAF">
                        <a:lumMod val="60000"/>
                        <a:lumOff val="40000"/>
                      </a:srgbClr>
                    </a:gs>
                    <a:gs pos="100000">
                      <a:srgbClr val="645FAF">
                        <a:lumMod val="60000"/>
                        <a:lumOff val="40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p>
                  <a:pPr algn="ctr" defTabSz="457020">
                    <a:defRPr/>
                  </a:pPr>
                  <a:endParaRPr lang="en-US" kern="0" dirty="0">
                    <a:solidFill>
                      <a:srgbClr val="FFFFFF"/>
                    </a:solidFill>
                    <a:latin typeface="Trebuchet MS"/>
                  </a:endParaRPr>
                </a:p>
              </p:txBody>
            </p:sp>
            <p:grpSp>
              <p:nvGrpSpPr>
                <p:cNvPr id="229" name="Group 228">
                  <a:extLst>
                    <a:ext uri="{FF2B5EF4-FFF2-40B4-BE49-F238E27FC236}">
                      <a16:creationId xmlns:a16="http://schemas.microsoft.com/office/drawing/2014/main" id="{389305F5-2F9A-4BBC-8CE1-6F75307AEE95}"/>
                    </a:ext>
                  </a:extLst>
                </p:cNvPr>
                <p:cNvGrpSpPr/>
                <p:nvPr/>
              </p:nvGrpSpPr>
              <p:grpSpPr>
                <a:xfrm>
                  <a:off x="3896664" y="1776385"/>
                  <a:ext cx="57149" cy="235743"/>
                  <a:chOff x="4538014" y="1776385"/>
                  <a:chExt cx="57149" cy="235743"/>
                </a:xfrm>
              </p:grpSpPr>
              <p:sp>
                <p:nvSpPr>
                  <p:cNvPr id="230" name="Rounded Rectangle 990">
                    <a:extLst>
                      <a:ext uri="{FF2B5EF4-FFF2-40B4-BE49-F238E27FC236}">
                        <a16:creationId xmlns:a16="http://schemas.microsoft.com/office/drawing/2014/main" id="{F8D12A74-920E-41EC-9A5D-7FA05B02AEDA}"/>
                      </a:ext>
                    </a:extLst>
                  </p:cNvPr>
                  <p:cNvSpPr/>
                  <p:nvPr/>
                </p:nvSpPr>
                <p:spPr>
                  <a:xfrm>
                    <a:off x="4538014" y="1776385"/>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1" name="Rounded Rectangle 991">
                    <a:extLst>
                      <a:ext uri="{FF2B5EF4-FFF2-40B4-BE49-F238E27FC236}">
                        <a16:creationId xmlns:a16="http://schemas.microsoft.com/office/drawing/2014/main" id="{91D69EDA-4A76-4D32-AD1E-88CA5B0B0E55}"/>
                      </a:ext>
                    </a:extLst>
                  </p:cNvPr>
                  <p:cNvSpPr/>
                  <p:nvPr/>
                </p:nvSpPr>
                <p:spPr>
                  <a:xfrm>
                    <a:off x="4538014" y="1835916"/>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2" name="Rounded Rectangle 992">
                    <a:extLst>
                      <a:ext uri="{FF2B5EF4-FFF2-40B4-BE49-F238E27FC236}">
                        <a16:creationId xmlns:a16="http://schemas.microsoft.com/office/drawing/2014/main" id="{2C17F4FF-3C62-41F6-81DB-4857D7642516}"/>
                      </a:ext>
                    </a:extLst>
                  </p:cNvPr>
                  <p:cNvSpPr/>
                  <p:nvPr/>
                </p:nvSpPr>
                <p:spPr>
                  <a:xfrm>
                    <a:off x="4538014" y="1895448"/>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33" name="Rounded Rectangle 993">
                    <a:extLst>
                      <a:ext uri="{FF2B5EF4-FFF2-40B4-BE49-F238E27FC236}">
                        <a16:creationId xmlns:a16="http://schemas.microsoft.com/office/drawing/2014/main" id="{45634E28-669C-4E55-8FF2-BC3DC7893806}"/>
                      </a:ext>
                    </a:extLst>
                  </p:cNvPr>
                  <p:cNvSpPr/>
                  <p:nvPr/>
                </p:nvSpPr>
                <p:spPr>
                  <a:xfrm>
                    <a:off x="4538014" y="1954979"/>
                    <a:ext cx="57149" cy="57149"/>
                  </a:xfrm>
                  <a:prstGeom prst="roundRect">
                    <a:avLst/>
                  </a:prstGeom>
                  <a:gradFill rotWithShape="1">
                    <a:gsLst>
                      <a:gs pos="0">
                        <a:srgbClr val="00B0F0">
                          <a:lumMod val="50000"/>
                        </a:srgbClr>
                      </a:gs>
                      <a:gs pos="80000">
                        <a:srgbClr val="00B0F0">
                          <a:lumMod val="60000"/>
                          <a:lumOff val="40000"/>
                        </a:srgbClr>
                      </a:gs>
                      <a:gs pos="100000">
                        <a:srgbClr val="00B0F0">
                          <a:lumMod val="20000"/>
                          <a:lumOff val="80000"/>
                        </a:srgbClr>
                      </a:gs>
                    </a:gsLst>
                    <a:lin ang="16200000" scaled="0"/>
                  </a:gradFill>
                  <a:ln w="6350" cap="flat" cmpd="sng" algn="ctr">
                    <a:solidFill>
                      <a:srgbClr val="00B0F0">
                        <a:lumMod val="75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grpSp>
      </p:grpSp>
      <p:grpSp>
        <p:nvGrpSpPr>
          <p:cNvPr id="286" name="Group 285">
            <a:extLst>
              <a:ext uri="{FF2B5EF4-FFF2-40B4-BE49-F238E27FC236}">
                <a16:creationId xmlns:a16="http://schemas.microsoft.com/office/drawing/2014/main" id="{687C8245-65A3-4D7A-B17C-47F49A5AD978}"/>
              </a:ext>
            </a:extLst>
          </p:cNvPr>
          <p:cNvGrpSpPr/>
          <p:nvPr/>
        </p:nvGrpSpPr>
        <p:grpSpPr>
          <a:xfrm>
            <a:off x="6298376" y="2069800"/>
            <a:ext cx="1290764" cy="160166"/>
            <a:chOff x="3755024" y="2263775"/>
            <a:chExt cx="1185863" cy="123825"/>
          </a:xfrm>
        </p:grpSpPr>
        <p:cxnSp>
          <p:nvCxnSpPr>
            <p:cNvPr id="287" name="Straight Arrow Connector 286">
              <a:extLst>
                <a:ext uri="{FF2B5EF4-FFF2-40B4-BE49-F238E27FC236}">
                  <a16:creationId xmlns:a16="http://schemas.microsoft.com/office/drawing/2014/main" id="{9D837903-1395-46FC-B030-50E58398FDBA}"/>
                </a:ext>
              </a:extLst>
            </p:cNvPr>
            <p:cNvCxnSpPr/>
            <p:nvPr/>
          </p:nvCxnSpPr>
          <p:spPr>
            <a:xfrm>
              <a:off x="3993149"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288" name="Straight Arrow Connector 287">
              <a:extLst>
                <a:ext uri="{FF2B5EF4-FFF2-40B4-BE49-F238E27FC236}">
                  <a16:creationId xmlns:a16="http://schemas.microsoft.com/office/drawing/2014/main" id="{530A0647-D5E7-41DE-89B9-C70B4DE08F54}"/>
                </a:ext>
              </a:extLst>
            </p:cNvPr>
            <p:cNvCxnSpPr/>
            <p:nvPr/>
          </p:nvCxnSpPr>
          <p:spPr>
            <a:xfrm>
              <a:off x="4226512"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289" name="Straight Arrow Connector 288">
              <a:extLst>
                <a:ext uri="{FF2B5EF4-FFF2-40B4-BE49-F238E27FC236}">
                  <a16:creationId xmlns:a16="http://schemas.microsoft.com/office/drawing/2014/main" id="{C98977C0-7FA5-49D3-91A1-562451CED723}"/>
                </a:ext>
              </a:extLst>
            </p:cNvPr>
            <p:cNvCxnSpPr/>
            <p:nvPr/>
          </p:nvCxnSpPr>
          <p:spPr>
            <a:xfrm>
              <a:off x="4467018"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290" name="Straight Arrow Connector 289">
              <a:extLst>
                <a:ext uri="{FF2B5EF4-FFF2-40B4-BE49-F238E27FC236}">
                  <a16:creationId xmlns:a16="http://schemas.microsoft.com/office/drawing/2014/main" id="{EFE1AEAA-CBDF-45F8-869F-0A96F006ABDA}"/>
                </a:ext>
              </a:extLst>
            </p:cNvPr>
            <p:cNvCxnSpPr/>
            <p:nvPr/>
          </p:nvCxnSpPr>
          <p:spPr>
            <a:xfrm>
              <a:off x="4702762"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291" name="Straight Arrow Connector 290">
              <a:extLst>
                <a:ext uri="{FF2B5EF4-FFF2-40B4-BE49-F238E27FC236}">
                  <a16:creationId xmlns:a16="http://schemas.microsoft.com/office/drawing/2014/main" id="{64166DF5-7311-4097-84BB-0187AC7B38C8}"/>
                </a:ext>
              </a:extLst>
            </p:cNvPr>
            <p:cNvCxnSpPr/>
            <p:nvPr/>
          </p:nvCxnSpPr>
          <p:spPr>
            <a:xfrm>
              <a:off x="4940887"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cxnSp>
          <p:nvCxnSpPr>
            <p:cNvPr id="292" name="Straight Arrow Connector 291">
              <a:extLst>
                <a:ext uri="{FF2B5EF4-FFF2-40B4-BE49-F238E27FC236}">
                  <a16:creationId xmlns:a16="http://schemas.microsoft.com/office/drawing/2014/main" id="{6FF3157B-3E37-490F-8367-0A9131A0FA67}"/>
                </a:ext>
              </a:extLst>
            </p:cNvPr>
            <p:cNvCxnSpPr/>
            <p:nvPr/>
          </p:nvCxnSpPr>
          <p:spPr>
            <a:xfrm>
              <a:off x="3755024" y="2263775"/>
              <a:ext cx="0" cy="123825"/>
            </a:xfrm>
            <a:prstGeom prst="straightConnector1">
              <a:avLst/>
            </a:prstGeom>
            <a:noFill/>
            <a:ln w="12700" cap="flat" cmpd="sng" algn="ctr">
              <a:solidFill>
                <a:srgbClr val="FFC000"/>
              </a:solidFill>
              <a:prstDash val="solid"/>
              <a:headEnd type="triangle" w="med" len="sm"/>
              <a:tailEnd type="triangle" w="med" len="sm"/>
            </a:ln>
            <a:effectLst>
              <a:outerShdw blurRad="40000" dist="20000" dir="5400000" rotWithShape="0">
                <a:srgbClr val="000000">
                  <a:alpha val="38000"/>
                </a:srgbClr>
              </a:outerShdw>
            </a:effectLst>
          </p:spPr>
        </p:cxnSp>
      </p:grpSp>
      <p:sp>
        <p:nvSpPr>
          <p:cNvPr id="293" name="TextBox 292">
            <a:extLst>
              <a:ext uri="{FF2B5EF4-FFF2-40B4-BE49-F238E27FC236}">
                <a16:creationId xmlns:a16="http://schemas.microsoft.com/office/drawing/2014/main" id="{B42E4C1A-D985-4B33-92E9-EC027D7F8E9C}"/>
              </a:ext>
            </a:extLst>
          </p:cNvPr>
          <p:cNvSpPr txBox="1"/>
          <p:nvPr/>
        </p:nvSpPr>
        <p:spPr>
          <a:xfrm>
            <a:off x="6065605" y="1079377"/>
            <a:ext cx="1589407" cy="338554"/>
          </a:xfrm>
          <a:prstGeom prst="rect">
            <a:avLst/>
          </a:prstGeom>
          <a:noFill/>
        </p:spPr>
        <p:txBody>
          <a:bodyPr wrap="square" lIns="91433" tIns="45716" rIns="91433" bIns="45716" rtlCol="0">
            <a:spAutoFit/>
          </a:bodyPr>
          <a:lstStyle/>
          <a:p>
            <a:pPr algn="ctr" defTabSz="457020"/>
            <a:r>
              <a:rPr lang="en-US" sz="1600" dirty="0">
                <a:solidFill>
                  <a:schemeClr val="bg1"/>
                </a:solidFill>
              </a:rPr>
              <a:t>CPU</a:t>
            </a:r>
          </a:p>
        </p:txBody>
      </p:sp>
      <p:sp>
        <p:nvSpPr>
          <p:cNvPr id="294" name="Rounded Rectangle 873">
            <a:extLst>
              <a:ext uri="{FF2B5EF4-FFF2-40B4-BE49-F238E27FC236}">
                <a16:creationId xmlns:a16="http://schemas.microsoft.com/office/drawing/2014/main" id="{05E5DB92-91D1-4C4B-A694-01A71D4CC79E}"/>
              </a:ext>
            </a:extLst>
          </p:cNvPr>
          <p:cNvSpPr/>
          <p:nvPr/>
        </p:nvSpPr>
        <p:spPr>
          <a:xfrm>
            <a:off x="8571060" y="1214748"/>
            <a:ext cx="1902467" cy="2421760"/>
          </a:xfrm>
          <a:prstGeom prst="roundRect">
            <a:avLst>
              <a:gd name="adj" fmla="val 9942"/>
            </a:avLst>
          </a:prstGeom>
          <a:gradFill rotWithShape="1">
            <a:gsLst>
              <a:gs pos="1000">
                <a:srgbClr val="76B900">
                  <a:lumMod val="75000"/>
                </a:srgbClr>
              </a:gs>
              <a:gs pos="86000">
                <a:srgbClr val="76B900"/>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295" name="Rounded Rectangle 883">
            <a:extLst>
              <a:ext uri="{FF2B5EF4-FFF2-40B4-BE49-F238E27FC236}">
                <a16:creationId xmlns:a16="http://schemas.microsoft.com/office/drawing/2014/main" id="{158EE8A0-49B5-445F-8453-48A8B8CB6E1E}"/>
              </a:ext>
            </a:extLst>
          </p:cNvPr>
          <p:cNvSpPr/>
          <p:nvPr/>
        </p:nvSpPr>
        <p:spPr>
          <a:xfrm>
            <a:off x="8767442" y="3331431"/>
            <a:ext cx="1452326" cy="205740"/>
          </a:xfrm>
          <a:prstGeom prst="roundRect">
            <a:avLst/>
          </a:prstGeom>
          <a:gradFill rotWithShape="1">
            <a:gsLst>
              <a:gs pos="40000">
                <a:srgbClr val="FFC000">
                  <a:lumMod val="75000"/>
                </a:srgbClr>
              </a:gs>
              <a:gs pos="100000">
                <a:srgbClr val="FFC000">
                  <a:lumMod val="7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lIns="91433" tIns="45716" rIns="91433" bIns="45716" rtlCol="0" anchor="ctr"/>
          <a:lstStyle/>
          <a:p>
            <a:pPr algn="ctr" defTabSz="457020">
              <a:defRPr/>
            </a:pPr>
            <a:endParaRPr lang="en-US" kern="0" dirty="0">
              <a:solidFill>
                <a:srgbClr val="FFFFFF"/>
              </a:solidFill>
              <a:latin typeface="Trebuchet MS"/>
            </a:endParaRPr>
          </a:p>
        </p:txBody>
      </p:sp>
      <p:sp>
        <p:nvSpPr>
          <p:cNvPr id="296" name="TextBox 295">
            <a:extLst>
              <a:ext uri="{FF2B5EF4-FFF2-40B4-BE49-F238E27FC236}">
                <a16:creationId xmlns:a16="http://schemas.microsoft.com/office/drawing/2014/main" id="{A8C18173-EB32-48A3-ABEB-3AD496160B09}"/>
              </a:ext>
            </a:extLst>
          </p:cNvPr>
          <p:cNvSpPr txBox="1"/>
          <p:nvPr/>
        </p:nvSpPr>
        <p:spPr>
          <a:xfrm>
            <a:off x="8568453" y="3328245"/>
            <a:ext cx="1900393" cy="246213"/>
          </a:xfrm>
          <a:prstGeom prst="rect">
            <a:avLst/>
          </a:prstGeom>
          <a:noFill/>
        </p:spPr>
        <p:txBody>
          <a:bodyPr wrap="square" lIns="91433" tIns="45716" rIns="91433" bIns="45716" rtlCol="0">
            <a:spAutoFit/>
          </a:bodyPr>
          <a:lstStyle/>
          <a:p>
            <a:pPr algn="ctr" defTabSz="457020"/>
            <a:r>
              <a:rPr lang="en-US" sz="1000" dirty="0">
                <a:solidFill>
                  <a:srgbClr val="FFC000">
                    <a:lumMod val="50000"/>
                  </a:srgbClr>
                </a:solidFill>
              </a:rPr>
              <a:t>Shared Cache</a:t>
            </a:r>
          </a:p>
        </p:txBody>
      </p:sp>
      <p:grpSp>
        <p:nvGrpSpPr>
          <p:cNvPr id="297" name="Group 296">
            <a:extLst>
              <a:ext uri="{FF2B5EF4-FFF2-40B4-BE49-F238E27FC236}">
                <a16:creationId xmlns:a16="http://schemas.microsoft.com/office/drawing/2014/main" id="{8733B8F7-CB07-4FFC-A6B9-2A529AAC75EF}"/>
              </a:ext>
            </a:extLst>
          </p:cNvPr>
          <p:cNvGrpSpPr/>
          <p:nvPr/>
        </p:nvGrpSpPr>
        <p:grpSpPr>
          <a:xfrm>
            <a:off x="8772354" y="2976000"/>
            <a:ext cx="1441263" cy="138550"/>
            <a:chOff x="5764698" y="3240790"/>
            <a:chExt cx="1280160" cy="138550"/>
          </a:xfrm>
        </p:grpSpPr>
        <p:sp>
          <p:nvSpPr>
            <p:cNvPr id="298" name="Rectangle 297">
              <a:extLst>
                <a:ext uri="{FF2B5EF4-FFF2-40B4-BE49-F238E27FC236}">
                  <a16:creationId xmlns:a16="http://schemas.microsoft.com/office/drawing/2014/main" id="{333B5C56-A7E2-4CB3-B6FD-C9A3805A6E75}"/>
                </a:ext>
              </a:extLst>
            </p:cNvPr>
            <p:cNvSpPr/>
            <p:nvPr/>
          </p:nvSpPr>
          <p:spPr>
            <a:xfrm>
              <a:off x="5764698"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299" name="Rectangle 298">
              <a:extLst>
                <a:ext uri="{FF2B5EF4-FFF2-40B4-BE49-F238E27FC236}">
                  <a16:creationId xmlns:a16="http://schemas.microsoft.com/office/drawing/2014/main" id="{95E7C238-D1D9-4338-95E0-27B1E0F413AA}"/>
                </a:ext>
              </a:extLst>
            </p:cNvPr>
            <p:cNvSpPr/>
            <p:nvPr/>
          </p:nvSpPr>
          <p:spPr>
            <a:xfrm>
              <a:off x="5921504"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0" name="Rectangle 299">
              <a:extLst>
                <a:ext uri="{FF2B5EF4-FFF2-40B4-BE49-F238E27FC236}">
                  <a16:creationId xmlns:a16="http://schemas.microsoft.com/office/drawing/2014/main" id="{8CDC3FE6-0FB1-437C-8979-2B00E0EE93FC}"/>
                </a:ext>
              </a:extLst>
            </p:cNvPr>
            <p:cNvSpPr/>
            <p:nvPr/>
          </p:nvSpPr>
          <p:spPr>
            <a:xfrm>
              <a:off x="6093989"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1" name="Rectangle 300">
              <a:extLst>
                <a:ext uri="{FF2B5EF4-FFF2-40B4-BE49-F238E27FC236}">
                  <a16:creationId xmlns:a16="http://schemas.microsoft.com/office/drawing/2014/main" id="{83EF5D1D-DF67-4E22-A1D1-89FCD28380DA}"/>
                </a:ext>
              </a:extLst>
            </p:cNvPr>
            <p:cNvSpPr/>
            <p:nvPr/>
          </p:nvSpPr>
          <p:spPr>
            <a:xfrm>
              <a:off x="6250796"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2" name="Rectangle 301">
              <a:extLst>
                <a:ext uri="{FF2B5EF4-FFF2-40B4-BE49-F238E27FC236}">
                  <a16:creationId xmlns:a16="http://schemas.microsoft.com/office/drawing/2014/main" id="{06D5C625-C2A8-404F-9A87-F8CE439A9E65}"/>
                </a:ext>
              </a:extLst>
            </p:cNvPr>
            <p:cNvSpPr/>
            <p:nvPr/>
          </p:nvSpPr>
          <p:spPr>
            <a:xfrm>
              <a:off x="6423281"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3" name="Rectangle 302">
              <a:extLst>
                <a:ext uri="{FF2B5EF4-FFF2-40B4-BE49-F238E27FC236}">
                  <a16:creationId xmlns:a16="http://schemas.microsoft.com/office/drawing/2014/main" id="{640ED3DA-7889-444A-8A32-448C69AD4467}"/>
                </a:ext>
              </a:extLst>
            </p:cNvPr>
            <p:cNvSpPr/>
            <p:nvPr/>
          </p:nvSpPr>
          <p:spPr>
            <a:xfrm>
              <a:off x="6580087"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4" name="Rectangle 303">
              <a:extLst>
                <a:ext uri="{FF2B5EF4-FFF2-40B4-BE49-F238E27FC236}">
                  <a16:creationId xmlns:a16="http://schemas.microsoft.com/office/drawing/2014/main" id="{3025FA9A-1281-4F53-897B-AF3A24C41B93}"/>
                </a:ext>
              </a:extLst>
            </p:cNvPr>
            <p:cNvSpPr/>
            <p:nvPr/>
          </p:nvSpPr>
          <p:spPr>
            <a:xfrm>
              <a:off x="6752572"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05" name="Rectangle 304">
              <a:extLst>
                <a:ext uri="{FF2B5EF4-FFF2-40B4-BE49-F238E27FC236}">
                  <a16:creationId xmlns:a16="http://schemas.microsoft.com/office/drawing/2014/main" id="{A0E8B9FC-3C0F-43C1-9E65-6231751DA492}"/>
                </a:ext>
              </a:extLst>
            </p:cNvPr>
            <p:cNvSpPr/>
            <p:nvPr/>
          </p:nvSpPr>
          <p:spPr>
            <a:xfrm>
              <a:off x="6909378" y="3240790"/>
              <a:ext cx="135480" cy="138550"/>
            </a:xfrm>
            <a:prstGeom prst="rect">
              <a:avLst/>
            </a:prstGeom>
            <a:gradFill flip="none" rotWithShape="1">
              <a:gsLst>
                <a:gs pos="50000">
                  <a:srgbClr val="FFC000">
                    <a:lumMod val="75000"/>
                  </a:srgbClr>
                </a:gs>
                <a:gs pos="100000">
                  <a:srgbClr val="FFC000">
                    <a:lumMod val="20000"/>
                    <a:lumOff val="8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306" name="Group 305">
            <a:extLst>
              <a:ext uri="{FF2B5EF4-FFF2-40B4-BE49-F238E27FC236}">
                <a16:creationId xmlns:a16="http://schemas.microsoft.com/office/drawing/2014/main" id="{6DE01959-1B27-449D-A21C-C635AD7E2B7A}"/>
              </a:ext>
            </a:extLst>
          </p:cNvPr>
          <p:cNvGrpSpPr/>
          <p:nvPr/>
        </p:nvGrpSpPr>
        <p:grpSpPr>
          <a:xfrm>
            <a:off x="8674248" y="2958516"/>
            <a:ext cx="1662170" cy="169277"/>
            <a:chOff x="5664483" y="3223318"/>
            <a:chExt cx="1476374" cy="169277"/>
          </a:xfrm>
        </p:grpSpPr>
        <p:sp>
          <p:nvSpPr>
            <p:cNvPr id="307" name="TextBox 306">
              <a:extLst>
                <a:ext uri="{FF2B5EF4-FFF2-40B4-BE49-F238E27FC236}">
                  <a16:creationId xmlns:a16="http://schemas.microsoft.com/office/drawing/2014/main" id="{32AA0B89-FF48-44C6-92A6-0627FB8AF373}"/>
                </a:ext>
              </a:extLst>
            </p:cNvPr>
            <p:cNvSpPr txBox="1"/>
            <p:nvPr/>
          </p:nvSpPr>
          <p:spPr>
            <a:xfrm>
              <a:off x="5664483"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08" name="TextBox 307">
              <a:extLst>
                <a:ext uri="{FF2B5EF4-FFF2-40B4-BE49-F238E27FC236}">
                  <a16:creationId xmlns:a16="http://schemas.microsoft.com/office/drawing/2014/main" id="{6F4B3A6E-EBEE-4881-9D17-96874F503E1C}"/>
                </a:ext>
              </a:extLst>
            </p:cNvPr>
            <p:cNvSpPr txBox="1"/>
            <p:nvPr/>
          </p:nvSpPr>
          <p:spPr>
            <a:xfrm>
              <a:off x="5819264"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09" name="TextBox 308">
              <a:extLst>
                <a:ext uri="{FF2B5EF4-FFF2-40B4-BE49-F238E27FC236}">
                  <a16:creationId xmlns:a16="http://schemas.microsoft.com/office/drawing/2014/main" id="{7322FD70-37D4-43A0-96A2-E399AFDCD55D}"/>
                </a:ext>
              </a:extLst>
            </p:cNvPr>
            <p:cNvSpPr txBox="1"/>
            <p:nvPr/>
          </p:nvSpPr>
          <p:spPr>
            <a:xfrm>
              <a:off x="5997859"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10" name="TextBox 309">
              <a:extLst>
                <a:ext uri="{FF2B5EF4-FFF2-40B4-BE49-F238E27FC236}">
                  <a16:creationId xmlns:a16="http://schemas.microsoft.com/office/drawing/2014/main" id="{ED5B15CD-485E-46E5-9B27-098BB1E9BC64}"/>
                </a:ext>
              </a:extLst>
            </p:cNvPr>
            <p:cNvSpPr txBox="1"/>
            <p:nvPr/>
          </p:nvSpPr>
          <p:spPr>
            <a:xfrm>
              <a:off x="6152639"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11" name="TextBox 310">
              <a:extLst>
                <a:ext uri="{FF2B5EF4-FFF2-40B4-BE49-F238E27FC236}">
                  <a16:creationId xmlns:a16="http://schemas.microsoft.com/office/drawing/2014/main" id="{48FE1B8A-CCD6-4217-8E3E-BBC7FA12813E}"/>
                </a:ext>
              </a:extLst>
            </p:cNvPr>
            <p:cNvSpPr txBox="1"/>
            <p:nvPr/>
          </p:nvSpPr>
          <p:spPr>
            <a:xfrm>
              <a:off x="6327264"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12" name="TextBox 311">
              <a:extLst>
                <a:ext uri="{FF2B5EF4-FFF2-40B4-BE49-F238E27FC236}">
                  <a16:creationId xmlns:a16="http://schemas.microsoft.com/office/drawing/2014/main" id="{CA96D99A-5C64-44CA-9C52-EE692D1CA550}"/>
                </a:ext>
              </a:extLst>
            </p:cNvPr>
            <p:cNvSpPr txBox="1"/>
            <p:nvPr/>
          </p:nvSpPr>
          <p:spPr>
            <a:xfrm>
              <a:off x="6482046"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13" name="TextBox 312">
              <a:extLst>
                <a:ext uri="{FF2B5EF4-FFF2-40B4-BE49-F238E27FC236}">
                  <a16:creationId xmlns:a16="http://schemas.microsoft.com/office/drawing/2014/main" id="{D56FD3AB-9FAC-4CCD-8E61-9746273548CF}"/>
                </a:ext>
              </a:extLst>
            </p:cNvPr>
            <p:cNvSpPr txBox="1"/>
            <p:nvPr/>
          </p:nvSpPr>
          <p:spPr>
            <a:xfrm>
              <a:off x="6660639"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sp>
          <p:nvSpPr>
            <p:cNvPr id="314" name="TextBox 313">
              <a:extLst>
                <a:ext uri="{FF2B5EF4-FFF2-40B4-BE49-F238E27FC236}">
                  <a16:creationId xmlns:a16="http://schemas.microsoft.com/office/drawing/2014/main" id="{F2269B89-E22A-409C-A036-1487632CA9DC}"/>
                </a:ext>
              </a:extLst>
            </p:cNvPr>
            <p:cNvSpPr txBox="1"/>
            <p:nvPr/>
          </p:nvSpPr>
          <p:spPr>
            <a:xfrm>
              <a:off x="6815421" y="3223318"/>
              <a:ext cx="325436" cy="169277"/>
            </a:xfrm>
            <a:prstGeom prst="rect">
              <a:avLst/>
            </a:prstGeom>
            <a:noFill/>
          </p:spPr>
          <p:txBody>
            <a:bodyPr wrap="square" rtlCol="0">
              <a:spAutoFit/>
            </a:bodyPr>
            <a:lstStyle/>
            <a:p>
              <a:pPr algn="ctr" defTabSz="457020"/>
              <a:r>
                <a:rPr lang="en-US" sz="500" dirty="0">
                  <a:solidFill>
                    <a:srgbClr val="FFC000">
                      <a:lumMod val="50000"/>
                    </a:srgbClr>
                  </a:solidFill>
                </a:rPr>
                <a:t>$</a:t>
              </a:r>
            </a:p>
          </p:txBody>
        </p:sp>
      </p:grpSp>
      <p:grpSp>
        <p:nvGrpSpPr>
          <p:cNvPr id="315" name="Group 314">
            <a:extLst>
              <a:ext uri="{FF2B5EF4-FFF2-40B4-BE49-F238E27FC236}">
                <a16:creationId xmlns:a16="http://schemas.microsoft.com/office/drawing/2014/main" id="{85DAFB3B-10A9-474E-AA55-A9CE682EF710}"/>
              </a:ext>
            </a:extLst>
          </p:cNvPr>
          <p:cNvGrpSpPr/>
          <p:nvPr/>
        </p:nvGrpSpPr>
        <p:grpSpPr>
          <a:xfrm>
            <a:off x="8840094" y="3114176"/>
            <a:ext cx="1288733" cy="214313"/>
            <a:chOff x="5832438" y="3378967"/>
            <a:chExt cx="1144680" cy="214313"/>
          </a:xfrm>
        </p:grpSpPr>
        <p:cxnSp>
          <p:nvCxnSpPr>
            <p:cNvPr id="316" name="Straight Arrow Connector 315">
              <a:extLst>
                <a:ext uri="{FF2B5EF4-FFF2-40B4-BE49-F238E27FC236}">
                  <a16:creationId xmlns:a16="http://schemas.microsoft.com/office/drawing/2014/main" id="{C423EDB6-43BD-48CD-85E7-66D4CFC60F32}"/>
                </a:ext>
              </a:extLst>
            </p:cNvPr>
            <p:cNvCxnSpPr/>
            <p:nvPr/>
          </p:nvCxnSpPr>
          <p:spPr>
            <a:xfrm>
              <a:off x="5832438"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17" name="Straight Arrow Connector 316">
              <a:extLst>
                <a:ext uri="{FF2B5EF4-FFF2-40B4-BE49-F238E27FC236}">
                  <a16:creationId xmlns:a16="http://schemas.microsoft.com/office/drawing/2014/main" id="{4BBF2437-84C5-491E-808D-B47972935925}"/>
                </a:ext>
              </a:extLst>
            </p:cNvPr>
            <p:cNvCxnSpPr/>
            <p:nvPr/>
          </p:nvCxnSpPr>
          <p:spPr>
            <a:xfrm>
              <a:off x="5989244"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18" name="Straight Arrow Connector 317">
              <a:extLst>
                <a:ext uri="{FF2B5EF4-FFF2-40B4-BE49-F238E27FC236}">
                  <a16:creationId xmlns:a16="http://schemas.microsoft.com/office/drawing/2014/main" id="{6E60A19E-3222-4852-8D83-F096AA009C97}"/>
                </a:ext>
              </a:extLst>
            </p:cNvPr>
            <p:cNvCxnSpPr/>
            <p:nvPr/>
          </p:nvCxnSpPr>
          <p:spPr>
            <a:xfrm>
              <a:off x="6161729"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19" name="Straight Arrow Connector 318">
              <a:extLst>
                <a:ext uri="{FF2B5EF4-FFF2-40B4-BE49-F238E27FC236}">
                  <a16:creationId xmlns:a16="http://schemas.microsoft.com/office/drawing/2014/main" id="{90A3A387-95FF-45CA-8336-9F900B4BA539}"/>
                </a:ext>
              </a:extLst>
            </p:cNvPr>
            <p:cNvCxnSpPr/>
            <p:nvPr/>
          </p:nvCxnSpPr>
          <p:spPr>
            <a:xfrm>
              <a:off x="6318536"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20" name="Straight Arrow Connector 319">
              <a:extLst>
                <a:ext uri="{FF2B5EF4-FFF2-40B4-BE49-F238E27FC236}">
                  <a16:creationId xmlns:a16="http://schemas.microsoft.com/office/drawing/2014/main" id="{5DA70537-767A-4573-839C-504AD0A80B37}"/>
                </a:ext>
              </a:extLst>
            </p:cNvPr>
            <p:cNvCxnSpPr/>
            <p:nvPr/>
          </p:nvCxnSpPr>
          <p:spPr>
            <a:xfrm>
              <a:off x="6493950"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21" name="Straight Arrow Connector 320">
              <a:extLst>
                <a:ext uri="{FF2B5EF4-FFF2-40B4-BE49-F238E27FC236}">
                  <a16:creationId xmlns:a16="http://schemas.microsoft.com/office/drawing/2014/main" id="{F9F6578F-9767-4064-A78C-13872A57C670}"/>
                </a:ext>
              </a:extLst>
            </p:cNvPr>
            <p:cNvCxnSpPr/>
            <p:nvPr/>
          </p:nvCxnSpPr>
          <p:spPr>
            <a:xfrm>
              <a:off x="6647827"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22" name="Straight Arrow Connector 321">
              <a:extLst>
                <a:ext uri="{FF2B5EF4-FFF2-40B4-BE49-F238E27FC236}">
                  <a16:creationId xmlns:a16="http://schemas.microsoft.com/office/drawing/2014/main" id="{A1A062EE-482A-449D-9BBD-1150F6162F47}"/>
                </a:ext>
              </a:extLst>
            </p:cNvPr>
            <p:cNvCxnSpPr/>
            <p:nvPr/>
          </p:nvCxnSpPr>
          <p:spPr>
            <a:xfrm>
              <a:off x="6823357"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cxnSp>
          <p:nvCxnSpPr>
            <p:cNvPr id="323" name="Straight Arrow Connector 322">
              <a:extLst>
                <a:ext uri="{FF2B5EF4-FFF2-40B4-BE49-F238E27FC236}">
                  <a16:creationId xmlns:a16="http://schemas.microsoft.com/office/drawing/2014/main" id="{DD72CE81-5A52-4481-87DA-C9D09E837ED5}"/>
                </a:ext>
              </a:extLst>
            </p:cNvPr>
            <p:cNvCxnSpPr/>
            <p:nvPr/>
          </p:nvCxnSpPr>
          <p:spPr>
            <a:xfrm>
              <a:off x="6977118" y="3378967"/>
              <a:ext cx="0" cy="214313"/>
            </a:xfrm>
            <a:prstGeom prst="straightConnector1">
              <a:avLst/>
            </a:prstGeom>
            <a:noFill/>
            <a:ln w="19050" cap="flat" cmpd="sng" algn="ctr">
              <a:solidFill>
                <a:srgbClr val="FFC000"/>
              </a:solidFill>
              <a:prstDash val="solid"/>
              <a:headEnd type="triangle" w="sm" len="sm"/>
              <a:tailEnd type="triangle" w="sm" len="sm"/>
            </a:ln>
            <a:effectLst>
              <a:outerShdw blurRad="40000" dist="20000" dir="5400000" rotWithShape="0">
                <a:srgbClr val="000000">
                  <a:alpha val="38000"/>
                </a:srgbClr>
              </a:outerShdw>
            </a:effectLst>
          </p:spPr>
        </p:cxnSp>
      </p:grpSp>
      <p:grpSp>
        <p:nvGrpSpPr>
          <p:cNvPr id="324" name="Group 323">
            <a:extLst>
              <a:ext uri="{FF2B5EF4-FFF2-40B4-BE49-F238E27FC236}">
                <a16:creationId xmlns:a16="http://schemas.microsoft.com/office/drawing/2014/main" id="{71EDC3BD-8EA3-42B7-90EE-BA11ECD485C6}"/>
              </a:ext>
            </a:extLst>
          </p:cNvPr>
          <p:cNvGrpSpPr/>
          <p:nvPr/>
        </p:nvGrpSpPr>
        <p:grpSpPr>
          <a:xfrm>
            <a:off x="8752475" y="1360809"/>
            <a:ext cx="1479868" cy="1533526"/>
            <a:chOff x="5946775" y="1625600"/>
            <a:chExt cx="1314450" cy="1533525"/>
          </a:xfrm>
        </p:grpSpPr>
        <p:grpSp>
          <p:nvGrpSpPr>
            <p:cNvPr id="325" name="Group 324">
              <a:extLst>
                <a:ext uri="{FF2B5EF4-FFF2-40B4-BE49-F238E27FC236}">
                  <a16:creationId xmlns:a16="http://schemas.microsoft.com/office/drawing/2014/main" id="{574E5D0D-41FC-4086-80E7-8B12AC05F736}"/>
                </a:ext>
              </a:extLst>
            </p:cNvPr>
            <p:cNvGrpSpPr/>
            <p:nvPr/>
          </p:nvGrpSpPr>
          <p:grpSpPr>
            <a:xfrm>
              <a:off x="5946775" y="1625600"/>
              <a:ext cx="133350" cy="1533525"/>
              <a:chOff x="5946775" y="1625600"/>
              <a:chExt cx="133350" cy="1533525"/>
            </a:xfrm>
          </p:grpSpPr>
          <p:sp>
            <p:nvSpPr>
              <p:cNvPr id="438" name="Rectangle 437">
                <a:extLst>
                  <a:ext uri="{FF2B5EF4-FFF2-40B4-BE49-F238E27FC236}">
                    <a16:creationId xmlns:a16="http://schemas.microsoft.com/office/drawing/2014/main" id="{62A2315B-DA60-4C41-849A-A6A7D0B4A9CD}"/>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439" name="Rectangle 438">
                <a:extLst>
                  <a:ext uri="{FF2B5EF4-FFF2-40B4-BE49-F238E27FC236}">
                    <a16:creationId xmlns:a16="http://schemas.microsoft.com/office/drawing/2014/main" id="{58831171-4D2F-437E-ADA5-494FB6EE0B1C}"/>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0" name="Rectangle 439">
                <a:extLst>
                  <a:ext uri="{FF2B5EF4-FFF2-40B4-BE49-F238E27FC236}">
                    <a16:creationId xmlns:a16="http://schemas.microsoft.com/office/drawing/2014/main" id="{006F91E2-6B1C-452E-8220-2755BB8E9C1E}"/>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1" name="Rectangle 440">
                <a:extLst>
                  <a:ext uri="{FF2B5EF4-FFF2-40B4-BE49-F238E27FC236}">
                    <a16:creationId xmlns:a16="http://schemas.microsoft.com/office/drawing/2014/main" id="{A789D853-2075-4D59-9392-066DFE3C353B}"/>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2" name="Rectangle 441">
                <a:extLst>
                  <a:ext uri="{FF2B5EF4-FFF2-40B4-BE49-F238E27FC236}">
                    <a16:creationId xmlns:a16="http://schemas.microsoft.com/office/drawing/2014/main" id="{ED90F48D-E211-4AA6-BC87-923F8DD86EC9}"/>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3" name="Rectangle 442">
                <a:extLst>
                  <a:ext uri="{FF2B5EF4-FFF2-40B4-BE49-F238E27FC236}">
                    <a16:creationId xmlns:a16="http://schemas.microsoft.com/office/drawing/2014/main" id="{16D692A9-E7C2-440C-A498-9A6E3190C63B}"/>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4" name="Rectangle 443">
                <a:extLst>
                  <a:ext uri="{FF2B5EF4-FFF2-40B4-BE49-F238E27FC236}">
                    <a16:creationId xmlns:a16="http://schemas.microsoft.com/office/drawing/2014/main" id="{DBCA5851-CCDE-43CF-B014-7DD598CF8CC1}"/>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5" name="Rectangle 444">
                <a:extLst>
                  <a:ext uri="{FF2B5EF4-FFF2-40B4-BE49-F238E27FC236}">
                    <a16:creationId xmlns:a16="http://schemas.microsoft.com/office/drawing/2014/main" id="{7A400971-02E6-480D-9593-FEB3941DE61B}"/>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6" name="Rectangle 445">
                <a:extLst>
                  <a:ext uri="{FF2B5EF4-FFF2-40B4-BE49-F238E27FC236}">
                    <a16:creationId xmlns:a16="http://schemas.microsoft.com/office/drawing/2014/main" id="{0EB971E7-89D1-49DD-97C8-8061450DD722}"/>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7" name="Rectangle 446">
                <a:extLst>
                  <a:ext uri="{FF2B5EF4-FFF2-40B4-BE49-F238E27FC236}">
                    <a16:creationId xmlns:a16="http://schemas.microsoft.com/office/drawing/2014/main" id="{51A227A1-C390-4047-B3AA-8040A5B065A2}"/>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8" name="Rectangle 447">
                <a:extLst>
                  <a:ext uri="{FF2B5EF4-FFF2-40B4-BE49-F238E27FC236}">
                    <a16:creationId xmlns:a16="http://schemas.microsoft.com/office/drawing/2014/main" id="{EA15CD91-EB8A-482B-BC3D-8C156AD7B3B4}"/>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49" name="Rectangle 448">
                <a:extLst>
                  <a:ext uri="{FF2B5EF4-FFF2-40B4-BE49-F238E27FC236}">
                    <a16:creationId xmlns:a16="http://schemas.microsoft.com/office/drawing/2014/main" id="{572C21E3-43F2-4A11-B121-7B7FB1856013}"/>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50" name="Rectangle 449">
                <a:extLst>
                  <a:ext uri="{FF2B5EF4-FFF2-40B4-BE49-F238E27FC236}">
                    <a16:creationId xmlns:a16="http://schemas.microsoft.com/office/drawing/2014/main" id="{C67FD0A7-93A3-453A-882A-3728E23725FC}"/>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51" name="Rectangle 450">
                <a:extLst>
                  <a:ext uri="{FF2B5EF4-FFF2-40B4-BE49-F238E27FC236}">
                    <a16:creationId xmlns:a16="http://schemas.microsoft.com/office/drawing/2014/main" id="{E1303DE0-168E-4A0A-A1D5-FAFFC434FEF1}"/>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52" name="Rectangle 451">
                <a:extLst>
                  <a:ext uri="{FF2B5EF4-FFF2-40B4-BE49-F238E27FC236}">
                    <a16:creationId xmlns:a16="http://schemas.microsoft.com/office/drawing/2014/main" id="{841FCD85-B6A4-45B5-8BA5-667FD27BF746}"/>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326" name="Group 325">
              <a:extLst>
                <a:ext uri="{FF2B5EF4-FFF2-40B4-BE49-F238E27FC236}">
                  <a16:creationId xmlns:a16="http://schemas.microsoft.com/office/drawing/2014/main" id="{620D6185-1831-44D9-8C52-088D3D1CD16B}"/>
                </a:ext>
              </a:extLst>
            </p:cNvPr>
            <p:cNvGrpSpPr/>
            <p:nvPr/>
          </p:nvGrpSpPr>
          <p:grpSpPr>
            <a:xfrm>
              <a:off x="6115050" y="1625600"/>
              <a:ext cx="133350" cy="1533525"/>
              <a:chOff x="5946775" y="1625600"/>
              <a:chExt cx="133350" cy="1533525"/>
            </a:xfrm>
          </p:grpSpPr>
          <p:sp>
            <p:nvSpPr>
              <p:cNvPr id="423" name="Rectangle 422">
                <a:extLst>
                  <a:ext uri="{FF2B5EF4-FFF2-40B4-BE49-F238E27FC236}">
                    <a16:creationId xmlns:a16="http://schemas.microsoft.com/office/drawing/2014/main" id="{2D361AF2-7AE1-41F6-A473-70DECEE333A1}"/>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424" name="Rectangle 423">
                <a:extLst>
                  <a:ext uri="{FF2B5EF4-FFF2-40B4-BE49-F238E27FC236}">
                    <a16:creationId xmlns:a16="http://schemas.microsoft.com/office/drawing/2014/main" id="{6534ADFE-3215-457D-9303-7C46E52BF508}"/>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25" name="Rectangle 424">
                <a:extLst>
                  <a:ext uri="{FF2B5EF4-FFF2-40B4-BE49-F238E27FC236}">
                    <a16:creationId xmlns:a16="http://schemas.microsoft.com/office/drawing/2014/main" id="{82FF14DC-DF32-42EE-8B59-984BC49E0F04}"/>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26" name="Rectangle 425">
                <a:extLst>
                  <a:ext uri="{FF2B5EF4-FFF2-40B4-BE49-F238E27FC236}">
                    <a16:creationId xmlns:a16="http://schemas.microsoft.com/office/drawing/2014/main" id="{515A52F5-C87C-4276-9630-98947BC953CF}"/>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27" name="Rectangle 426">
                <a:extLst>
                  <a:ext uri="{FF2B5EF4-FFF2-40B4-BE49-F238E27FC236}">
                    <a16:creationId xmlns:a16="http://schemas.microsoft.com/office/drawing/2014/main" id="{706FBA09-58E2-44D2-8CA2-D22AE455638B}"/>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28" name="Rectangle 427">
                <a:extLst>
                  <a:ext uri="{FF2B5EF4-FFF2-40B4-BE49-F238E27FC236}">
                    <a16:creationId xmlns:a16="http://schemas.microsoft.com/office/drawing/2014/main" id="{650BA2EE-3E6E-4750-864E-56C34815A095}"/>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29" name="Rectangle 428">
                <a:extLst>
                  <a:ext uri="{FF2B5EF4-FFF2-40B4-BE49-F238E27FC236}">
                    <a16:creationId xmlns:a16="http://schemas.microsoft.com/office/drawing/2014/main" id="{DB9A2E31-8E14-441A-AF8F-E076C170FA21}"/>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30" name="Rectangle 429">
                <a:extLst>
                  <a:ext uri="{FF2B5EF4-FFF2-40B4-BE49-F238E27FC236}">
                    <a16:creationId xmlns:a16="http://schemas.microsoft.com/office/drawing/2014/main" id="{25A83494-E50D-49B6-A4A1-C908B0D349C8}"/>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31" name="Rectangle 430">
                <a:extLst>
                  <a:ext uri="{FF2B5EF4-FFF2-40B4-BE49-F238E27FC236}">
                    <a16:creationId xmlns:a16="http://schemas.microsoft.com/office/drawing/2014/main" id="{9FDB5508-1648-45CF-9830-01896573140F}"/>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32" name="Rectangle 431">
                <a:extLst>
                  <a:ext uri="{FF2B5EF4-FFF2-40B4-BE49-F238E27FC236}">
                    <a16:creationId xmlns:a16="http://schemas.microsoft.com/office/drawing/2014/main" id="{28AEC22E-5FB5-43FA-82BD-FCAC40B9FA1C}"/>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33" name="Rectangle 432">
                <a:extLst>
                  <a:ext uri="{FF2B5EF4-FFF2-40B4-BE49-F238E27FC236}">
                    <a16:creationId xmlns:a16="http://schemas.microsoft.com/office/drawing/2014/main" id="{AFA3C4E6-2F06-4373-944D-0F8F6857F9E0}"/>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34" name="Rectangle 433">
                <a:extLst>
                  <a:ext uri="{FF2B5EF4-FFF2-40B4-BE49-F238E27FC236}">
                    <a16:creationId xmlns:a16="http://schemas.microsoft.com/office/drawing/2014/main" id="{CC494E8F-9F2B-4C21-AD4F-08D014B65F5F}"/>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35" name="Rectangle 434">
                <a:extLst>
                  <a:ext uri="{FF2B5EF4-FFF2-40B4-BE49-F238E27FC236}">
                    <a16:creationId xmlns:a16="http://schemas.microsoft.com/office/drawing/2014/main" id="{9989BA33-320A-4015-8B27-FAB52A1A11ED}"/>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36" name="Rectangle 435">
                <a:extLst>
                  <a:ext uri="{FF2B5EF4-FFF2-40B4-BE49-F238E27FC236}">
                    <a16:creationId xmlns:a16="http://schemas.microsoft.com/office/drawing/2014/main" id="{9EBF57CB-280D-4CCD-AF29-D43F21D3C339}"/>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37" name="Rectangle 436">
                <a:extLst>
                  <a:ext uri="{FF2B5EF4-FFF2-40B4-BE49-F238E27FC236}">
                    <a16:creationId xmlns:a16="http://schemas.microsoft.com/office/drawing/2014/main" id="{3F88D512-B535-486C-A612-3F577746E19A}"/>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327" name="Group 326">
              <a:extLst>
                <a:ext uri="{FF2B5EF4-FFF2-40B4-BE49-F238E27FC236}">
                  <a16:creationId xmlns:a16="http://schemas.microsoft.com/office/drawing/2014/main" id="{EC8DCA9B-C317-4FAA-AC1E-5BD3E4028A31}"/>
                </a:ext>
              </a:extLst>
            </p:cNvPr>
            <p:cNvGrpSpPr/>
            <p:nvPr/>
          </p:nvGrpSpPr>
          <p:grpSpPr>
            <a:xfrm>
              <a:off x="6283325" y="1625600"/>
              <a:ext cx="133350" cy="1533525"/>
              <a:chOff x="5946775" y="1625600"/>
              <a:chExt cx="133350" cy="1533525"/>
            </a:xfrm>
          </p:grpSpPr>
          <p:sp>
            <p:nvSpPr>
              <p:cNvPr id="408" name="Rectangle 407">
                <a:extLst>
                  <a:ext uri="{FF2B5EF4-FFF2-40B4-BE49-F238E27FC236}">
                    <a16:creationId xmlns:a16="http://schemas.microsoft.com/office/drawing/2014/main" id="{EFBD8ED3-EB74-4D29-9444-6BCD2BA106FB}"/>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409" name="Rectangle 408">
                <a:extLst>
                  <a:ext uri="{FF2B5EF4-FFF2-40B4-BE49-F238E27FC236}">
                    <a16:creationId xmlns:a16="http://schemas.microsoft.com/office/drawing/2014/main" id="{DF26FE9E-9EF5-4ADE-B593-88EC2474C316}"/>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0" name="Rectangle 409">
                <a:extLst>
                  <a:ext uri="{FF2B5EF4-FFF2-40B4-BE49-F238E27FC236}">
                    <a16:creationId xmlns:a16="http://schemas.microsoft.com/office/drawing/2014/main" id="{7B11C48C-7703-4223-854E-FAD7C352433D}"/>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1" name="Rectangle 410">
                <a:extLst>
                  <a:ext uri="{FF2B5EF4-FFF2-40B4-BE49-F238E27FC236}">
                    <a16:creationId xmlns:a16="http://schemas.microsoft.com/office/drawing/2014/main" id="{F1105E19-6A0D-472C-BF7E-0751CC71203E}"/>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2" name="Rectangle 411">
                <a:extLst>
                  <a:ext uri="{FF2B5EF4-FFF2-40B4-BE49-F238E27FC236}">
                    <a16:creationId xmlns:a16="http://schemas.microsoft.com/office/drawing/2014/main" id="{99D83BFD-618D-44F1-A02E-8B7E6EE62A6A}"/>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3" name="Rectangle 412">
                <a:extLst>
                  <a:ext uri="{FF2B5EF4-FFF2-40B4-BE49-F238E27FC236}">
                    <a16:creationId xmlns:a16="http://schemas.microsoft.com/office/drawing/2014/main" id="{16CF731F-419B-439C-ADDB-FC7F4B295E50}"/>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4" name="Rectangle 413">
                <a:extLst>
                  <a:ext uri="{FF2B5EF4-FFF2-40B4-BE49-F238E27FC236}">
                    <a16:creationId xmlns:a16="http://schemas.microsoft.com/office/drawing/2014/main" id="{1773F026-8AFD-4CBF-BB03-2BED18629117}"/>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5" name="Rectangle 414">
                <a:extLst>
                  <a:ext uri="{FF2B5EF4-FFF2-40B4-BE49-F238E27FC236}">
                    <a16:creationId xmlns:a16="http://schemas.microsoft.com/office/drawing/2014/main" id="{A4D9D784-283C-4D3E-B319-A303A326B3EE}"/>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6" name="Rectangle 415">
                <a:extLst>
                  <a:ext uri="{FF2B5EF4-FFF2-40B4-BE49-F238E27FC236}">
                    <a16:creationId xmlns:a16="http://schemas.microsoft.com/office/drawing/2014/main" id="{CAD9E91D-B757-4823-9A1F-C386107B897A}"/>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7" name="Rectangle 416">
                <a:extLst>
                  <a:ext uri="{FF2B5EF4-FFF2-40B4-BE49-F238E27FC236}">
                    <a16:creationId xmlns:a16="http://schemas.microsoft.com/office/drawing/2014/main" id="{55AA329B-C87C-4E70-A8C4-99B544556200}"/>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8" name="Rectangle 417">
                <a:extLst>
                  <a:ext uri="{FF2B5EF4-FFF2-40B4-BE49-F238E27FC236}">
                    <a16:creationId xmlns:a16="http://schemas.microsoft.com/office/drawing/2014/main" id="{0A9AC7D9-7101-4E36-B33C-285E6DDC2445}"/>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19" name="Rectangle 418">
                <a:extLst>
                  <a:ext uri="{FF2B5EF4-FFF2-40B4-BE49-F238E27FC236}">
                    <a16:creationId xmlns:a16="http://schemas.microsoft.com/office/drawing/2014/main" id="{C71A4A65-7283-4B20-8C69-476C0C38C8E4}"/>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20" name="Rectangle 419">
                <a:extLst>
                  <a:ext uri="{FF2B5EF4-FFF2-40B4-BE49-F238E27FC236}">
                    <a16:creationId xmlns:a16="http://schemas.microsoft.com/office/drawing/2014/main" id="{279B360E-9530-4F8D-8201-BEC7EA75A36E}"/>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21" name="Rectangle 420">
                <a:extLst>
                  <a:ext uri="{FF2B5EF4-FFF2-40B4-BE49-F238E27FC236}">
                    <a16:creationId xmlns:a16="http://schemas.microsoft.com/office/drawing/2014/main" id="{A4E23E80-5F77-48DD-A62F-6EB080EE8166}"/>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22" name="Rectangle 421">
                <a:extLst>
                  <a:ext uri="{FF2B5EF4-FFF2-40B4-BE49-F238E27FC236}">
                    <a16:creationId xmlns:a16="http://schemas.microsoft.com/office/drawing/2014/main" id="{0A74059F-62F1-49C5-865D-1ED50643F87C}"/>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328" name="Group 327">
              <a:extLst>
                <a:ext uri="{FF2B5EF4-FFF2-40B4-BE49-F238E27FC236}">
                  <a16:creationId xmlns:a16="http://schemas.microsoft.com/office/drawing/2014/main" id="{22E08E00-21D5-4BF9-91E8-A65002ED9508}"/>
                </a:ext>
              </a:extLst>
            </p:cNvPr>
            <p:cNvGrpSpPr/>
            <p:nvPr/>
          </p:nvGrpSpPr>
          <p:grpSpPr>
            <a:xfrm>
              <a:off x="6451600" y="1625600"/>
              <a:ext cx="133350" cy="1533525"/>
              <a:chOff x="5946775" y="1625600"/>
              <a:chExt cx="133350" cy="1533525"/>
            </a:xfrm>
          </p:grpSpPr>
          <p:sp>
            <p:nvSpPr>
              <p:cNvPr id="393" name="Rectangle 392">
                <a:extLst>
                  <a:ext uri="{FF2B5EF4-FFF2-40B4-BE49-F238E27FC236}">
                    <a16:creationId xmlns:a16="http://schemas.microsoft.com/office/drawing/2014/main" id="{CB7BE515-F4E9-400E-85D9-4E7E2C8D85B1}"/>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394" name="Rectangle 393">
                <a:extLst>
                  <a:ext uri="{FF2B5EF4-FFF2-40B4-BE49-F238E27FC236}">
                    <a16:creationId xmlns:a16="http://schemas.microsoft.com/office/drawing/2014/main" id="{3AD0CA4D-DB88-4E5B-AE90-95C538D3086D}"/>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95" name="Rectangle 394">
                <a:extLst>
                  <a:ext uri="{FF2B5EF4-FFF2-40B4-BE49-F238E27FC236}">
                    <a16:creationId xmlns:a16="http://schemas.microsoft.com/office/drawing/2014/main" id="{A912A7FC-2A5A-4008-88A0-C8550222B183}"/>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96" name="Rectangle 395">
                <a:extLst>
                  <a:ext uri="{FF2B5EF4-FFF2-40B4-BE49-F238E27FC236}">
                    <a16:creationId xmlns:a16="http://schemas.microsoft.com/office/drawing/2014/main" id="{A583D6E7-DA57-4BBC-BA80-8DF495B7C68A}"/>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97" name="Rectangle 396">
                <a:extLst>
                  <a:ext uri="{FF2B5EF4-FFF2-40B4-BE49-F238E27FC236}">
                    <a16:creationId xmlns:a16="http://schemas.microsoft.com/office/drawing/2014/main" id="{27FB039F-7DFD-4888-9DA0-003AF3BC8A36}"/>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98" name="Rectangle 397">
                <a:extLst>
                  <a:ext uri="{FF2B5EF4-FFF2-40B4-BE49-F238E27FC236}">
                    <a16:creationId xmlns:a16="http://schemas.microsoft.com/office/drawing/2014/main" id="{1767D0EB-8E38-459B-99EF-B4E51521F0DC}"/>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99" name="Rectangle 398">
                <a:extLst>
                  <a:ext uri="{FF2B5EF4-FFF2-40B4-BE49-F238E27FC236}">
                    <a16:creationId xmlns:a16="http://schemas.microsoft.com/office/drawing/2014/main" id="{31B3953B-08FD-4678-8F3E-7DBB36C80F13}"/>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00" name="Rectangle 399">
                <a:extLst>
                  <a:ext uri="{FF2B5EF4-FFF2-40B4-BE49-F238E27FC236}">
                    <a16:creationId xmlns:a16="http://schemas.microsoft.com/office/drawing/2014/main" id="{30A2B01E-12E6-4686-AFB6-666658FE03DB}"/>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01" name="Rectangle 400">
                <a:extLst>
                  <a:ext uri="{FF2B5EF4-FFF2-40B4-BE49-F238E27FC236}">
                    <a16:creationId xmlns:a16="http://schemas.microsoft.com/office/drawing/2014/main" id="{B7D1D423-0073-471D-9502-F2B2B05F40A0}"/>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02" name="Rectangle 401">
                <a:extLst>
                  <a:ext uri="{FF2B5EF4-FFF2-40B4-BE49-F238E27FC236}">
                    <a16:creationId xmlns:a16="http://schemas.microsoft.com/office/drawing/2014/main" id="{3B8C23D7-9B8B-4DD3-BDFC-9184CF61E098}"/>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03" name="Rectangle 402">
                <a:extLst>
                  <a:ext uri="{FF2B5EF4-FFF2-40B4-BE49-F238E27FC236}">
                    <a16:creationId xmlns:a16="http://schemas.microsoft.com/office/drawing/2014/main" id="{ACBB3BD5-83DB-4705-BDCB-EE9FC087B15B}"/>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04" name="Rectangle 403">
                <a:extLst>
                  <a:ext uri="{FF2B5EF4-FFF2-40B4-BE49-F238E27FC236}">
                    <a16:creationId xmlns:a16="http://schemas.microsoft.com/office/drawing/2014/main" id="{7BFBC36B-A6EF-4E46-A264-E8FEBFFC2D15}"/>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05" name="Rectangle 404">
                <a:extLst>
                  <a:ext uri="{FF2B5EF4-FFF2-40B4-BE49-F238E27FC236}">
                    <a16:creationId xmlns:a16="http://schemas.microsoft.com/office/drawing/2014/main" id="{DCAB17EF-949B-4935-A216-12BAB8F6F048}"/>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06" name="Rectangle 405">
                <a:extLst>
                  <a:ext uri="{FF2B5EF4-FFF2-40B4-BE49-F238E27FC236}">
                    <a16:creationId xmlns:a16="http://schemas.microsoft.com/office/drawing/2014/main" id="{C4B44588-6A12-492E-A548-143A3A98239B}"/>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407" name="Rectangle 406">
                <a:extLst>
                  <a:ext uri="{FF2B5EF4-FFF2-40B4-BE49-F238E27FC236}">
                    <a16:creationId xmlns:a16="http://schemas.microsoft.com/office/drawing/2014/main" id="{845B8194-0845-450A-BD5F-6F618AEF383A}"/>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329" name="Group 328">
              <a:extLst>
                <a:ext uri="{FF2B5EF4-FFF2-40B4-BE49-F238E27FC236}">
                  <a16:creationId xmlns:a16="http://schemas.microsoft.com/office/drawing/2014/main" id="{4D509025-B981-4699-8808-FC58D90FE4D8}"/>
                </a:ext>
              </a:extLst>
            </p:cNvPr>
            <p:cNvGrpSpPr/>
            <p:nvPr/>
          </p:nvGrpSpPr>
          <p:grpSpPr>
            <a:xfrm>
              <a:off x="6623050" y="1625600"/>
              <a:ext cx="133350" cy="1533525"/>
              <a:chOff x="5946775" y="1625600"/>
              <a:chExt cx="133350" cy="1533525"/>
            </a:xfrm>
          </p:grpSpPr>
          <p:sp>
            <p:nvSpPr>
              <p:cNvPr id="378" name="Rectangle 377">
                <a:extLst>
                  <a:ext uri="{FF2B5EF4-FFF2-40B4-BE49-F238E27FC236}">
                    <a16:creationId xmlns:a16="http://schemas.microsoft.com/office/drawing/2014/main" id="{195F5ED8-6C89-4E4A-B86C-3414E00B4E4B}"/>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379" name="Rectangle 378">
                <a:extLst>
                  <a:ext uri="{FF2B5EF4-FFF2-40B4-BE49-F238E27FC236}">
                    <a16:creationId xmlns:a16="http://schemas.microsoft.com/office/drawing/2014/main" id="{2EE17435-3552-4EC7-8419-3449F2225A79}"/>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0" name="Rectangle 379">
                <a:extLst>
                  <a:ext uri="{FF2B5EF4-FFF2-40B4-BE49-F238E27FC236}">
                    <a16:creationId xmlns:a16="http://schemas.microsoft.com/office/drawing/2014/main" id="{5D8BF7B0-A372-4817-8240-1B582D7D26C2}"/>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1" name="Rectangle 380">
                <a:extLst>
                  <a:ext uri="{FF2B5EF4-FFF2-40B4-BE49-F238E27FC236}">
                    <a16:creationId xmlns:a16="http://schemas.microsoft.com/office/drawing/2014/main" id="{BAF77424-F868-41AA-8B43-CCEB7403180D}"/>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2" name="Rectangle 381">
                <a:extLst>
                  <a:ext uri="{FF2B5EF4-FFF2-40B4-BE49-F238E27FC236}">
                    <a16:creationId xmlns:a16="http://schemas.microsoft.com/office/drawing/2014/main" id="{2BA181B6-0055-429A-8D54-F48884A9EDAC}"/>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3" name="Rectangle 382">
                <a:extLst>
                  <a:ext uri="{FF2B5EF4-FFF2-40B4-BE49-F238E27FC236}">
                    <a16:creationId xmlns:a16="http://schemas.microsoft.com/office/drawing/2014/main" id="{3470C02E-BCFC-4DEB-86B2-6395E45AD1E0}"/>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4" name="Rectangle 383">
                <a:extLst>
                  <a:ext uri="{FF2B5EF4-FFF2-40B4-BE49-F238E27FC236}">
                    <a16:creationId xmlns:a16="http://schemas.microsoft.com/office/drawing/2014/main" id="{001D2311-95E3-4336-8766-469ABD3ABA7F}"/>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5" name="Rectangle 384">
                <a:extLst>
                  <a:ext uri="{FF2B5EF4-FFF2-40B4-BE49-F238E27FC236}">
                    <a16:creationId xmlns:a16="http://schemas.microsoft.com/office/drawing/2014/main" id="{B042687C-B99B-4821-B860-1B06729250F0}"/>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6" name="Rectangle 385">
                <a:extLst>
                  <a:ext uri="{FF2B5EF4-FFF2-40B4-BE49-F238E27FC236}">
                    <a16:creationId xmlns:a16="http://schemas.microsoft.com/office/drawing/2014/main" id="{5E4D85FF-A97F-474B-80CE-505BD5856A43}"/>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7" name="Rectangle 386">
                <a:extLst>
                  <a:ext uri="{FF2B5EF4-FFF2-40B4-BE49-F238E27FC236}">
                    <a16:creationId xmlns:a16="http://schemas.microsoft.com/office/drawing/2014/main" id="{CA2CCF68-45BB-41BA-AD8F-FAB571D0B22E}"/>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8" name="Rectangle 387">
                <a:extLst>
                  <a:ext uri="{FF2B5EF4-FFF2-40B4-BE49-F238E27FC236}">
                    <a16:creationId xmlns:a16="http://schemas.microsoft.com/office/drawing/2014/main" id="{58F5944F-5655-4C01-97D7-3B0C37FFDFD0}"/>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89" name="Rectangle 388">
                <a:extLst>
                  <a:ext uri="{FF2B5EF4-FFF2-40B4-BE49-F238E27FC236}">
                    <a16:creationId xmlns:a16="http://schemas.microsoft.com/office/drawing/2014/main" id="{1E7755CF-1CF4-48D0-AB5B-69E54093229D}"/>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90" name="Rectangle 389">
                <a:extLst>
                  <a:ext uri="{FF2B5EF4-FFF2-40B4-BE49-F238E27FC236}">
                    <a16:creationId xmlns:a16="http://schemas.microsoft.com/office/drawing/2014/main" id="{744CDC35-5C10-4325-BA3F-4E1E94967AAF}"/>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91" name="Rectangle 390">
                <a:extLst>
                  <a:ext uri="{FF2B5EF4-FFF2-40B4-BE49-F238E27FC236}">
                    <a16:creationId xmlns:a16="http://schemas.microsoft.com/office/drawing/2014/main" id="{3855EB49-7AEC-4D7B-B2E8-1E774DD9AA70}"/>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92" name="Rectangle 391">
                <a:extLst>
                  <a:ext uri="{FF2B5EF4-FFF2-40B4-BE49-F238E27FC236}">
                    <a16:creationId xmlns:a16="http://schemas.microsoft.com/office/drawing/2014/main" id="{28946BCF-AF45-41F6-AA87-BB9E90D886B0}"/>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330" name="Group 329">
              <a:extLst>
                <a:ext uri="{FF2B5EF4-FFF2-40B4-BE49-F238E27FC236}">
                  <a16:creationId xmlns:a16="http://schemas.microsoft.com/office/drawing/2014/main" id="{AD9798BC-608F-4E0A-9D1D-F6494D8285BB}"/>
                </a:ext>
              </a:extLst>
            </p:cNvPr>
            <p:cNvGrpSpPr/>
            <p:nvPr/>
          </p:nvGrpSpPr>
          <p:grpSpPr>
            <a:xfrm>
              <a:off x="6791325" y="1625600"/>
              <a:ext cx="133350" cy="1533525"/>
              <a:chOff x="5946775" y="1625600"/>
              <a:chExt cx="133350" cy="1533525"/>
            </a:xfrm>
          </p:grpSpPr>
          <p:sp>
            <p:nvSpPr>
              <p:cNvPr id="363" name="Rectangle 362">
                <a:extLst>
                  <a:ext uri="{FF2B5EF4-FFF2-40B4-BE49-F238E27FC236}">
                    <a16:creationId xmlns:a16="http://schemas.microsoft.com/office/drawing/2014/main" id="{A4336239-ECEB-493C-888E-CFFC64319C2B}"/>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364" name="Rectangle 363">
                <a:extLst>
                  <a:ext uri="{FF2B5EF4-FFF2-40B4-BE49-F238E27FC236}">
                    <a16:creationId xmlns:a16="http://schemas.microsoft.com/office/drawing/2014/main" id="{89345096-F73E-42EC-88D4-18C1C051CB2F}"/>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65" name="Rectangle 364">
                <a:extLst>
                  <a:ext uri="{FF2B5EF4-FFF2-40B4-BE49-F238E27FC236}">
                    <a16:creationId xmlns:a16="http://schemas.microsoft.com/office/drawing/2014/main" id="{3D70839E-5432-4966-A0CF-0DC6BFFCDB17}"/>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66" name="Rectangle 365">
                <a:extLst>
                  <a:ext uri="{FF2B5EF4-FFF2-40B4-BE49-F238E27FC236}">
                    <a16:creationId xmlns:a16="http://schemas.microsoft.com/office/drawing/2014/main" id="{35D2F415-B8E7-4985-A4CE-323EDF4ADD6E}"/>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67" name="Rectangle 366">
                <a:extLst>
                  <a:ext uri="{FF2B5EF4-FFF2-40B4-BE49-F238E27FC236}">
                    <a16:creationId xmlns:a16="http://schemas.microsoft.com/office/drawing/2014/main" id="{F5FEF74E-B461-4A12-87C4-432FF4DF5CAC}"/>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68" name="Rectangle 367">
                <a:extLst>
                  <a:ext uri="{FF2B5EF4-FFF2-40B4-BE49-F238E27FC236}">
                    <a16:creationId xmlns:a16="http://schemas.microsoft.com/office/drawing/2014/main" id="{E952A736-2685-4A0C-9D6C-42EDB173E571}"/>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69" name="Rectangle 368">
                <a:extLst>
                  <a:ext uri="{FF2B5EF4-FFF2-40B4-BE49-F238E27FC236}">
                    <a16:creationId xmlns:a16="http://schemas.microsoft.com/office/drawing/2014/main" id="{8585E36A-DCD6-4476-8CEE-07A7F7AC5DB9}"/>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70" name="Rectangle 369">
                <a:extLst>
                  <a:ext uri="{FF2B5EF4-FFF2-40B4-BE49-F238E27FC236}">
                    <a16:creationId xmlns:a16="http://schemas.microsoft.com/office/drawing/2014/main" id="{7B135D5E-B7C2-4663-B29F-794B7CC19E8F}"/>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71" name="Rectangle 370">
                <a:extLst>
                  <a:ext uri="{FF2B5EF4-FFF2-40B4-BE49-F238E27FC236}">
                    <a16:creationId xmlns:a16="http://schemas.microsoft.com/office/drawing/2014/main" id="{62227CBC-631A-4A12-8773-F2E4FA7DD021}"/>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72" name="Rectangle 371">
                <a:extLst>
                  <a:ext uri="{FF2B5EF4-FFF2-40B4-BE49-F238E27FC236}">
                    <a16:creationId xmlns:a16="http://schemas.microsoft.com/office/drawing/2014/main" id="{B76514C9-D02C-4D95-AF54-C5410FA3880A}"/>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73" name="Rectangle 372">
                <a:extLst>
                  <a:ext uri="{FF2B5EF4-FFF2-40B4-BE49-F238E27FC236}">
                    <a16:creationId xmlns:a16="http://schemas.microsoft.com/office/drawing/2014/main" id="{75E415D4-F58B-4D1C-B60F-74A5D485B032}"/>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74" name="Rectangle 373">
                <a:extLst>
                  <a:ext uri="{FF2B5EF4-FFF2-40B4-BE49-F238E27FC236}">
                    <a16:creationId xmlns:a16="http://schemas.microsoft.com/office/drawing/2014/main" id="{11CA379C-5158-42E7-BE70-3550E1D31429}"/>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75" name="Rectangle 374">
                <a:extLst>
                  <a:ext uri="{FF2B5EF4-FFF2-40B4-BE49-F238E27FC236}">
                    <a16:creationId xmlns:a16="http://schemas.microsoft.com/office/drawing/2014/main" id="{C5A04CAF-ECE8-4E95-9E6E-C648DB00F204}"/>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76" name="Rectangle 375">
                <a:extLst>
                  <a:ext uri="{FF2B5EF4-FFF2-40B4-BE49-F238E27FC236}">
                    <a16:creationId xmlns:a16="http://schemas.microsoft.com/office/drawing/2014/main" id="{5F0B06FE-2BF1-477E-9941-20E655C73E8C}"/>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77" name="Rectangle 376">
                <a:extLst>
                  <a:ext uri="{FF2B5EF4-FFF2-40B4-BE49-F238E27FC236}">
                    <a16:creationId xmlns:a16="http://schemas.microsoft.com/office/drawing/2014/main" id="{B7E6C582-938B-49DE-9412-F075F1F68856}"/>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331" name="Group 330">
              <a:extLst>
                <a:ext uri="{FF2B5EF4-FFF2-40B4-BE49-F238E27FC236}">
                  <a16:creationId xmlns:a16="http://schemas.microsoft.com/office/drawing/2014/main" id="{CE6996D2-9666-42EA-AF70-DA243743FF19}"/>
                </a:ext>
              </a:extLst>
            </p:cNvPr>
            <p:cNvGrpSpPr/>
            <p:nvPr/>
          </p:nvGrpSpPr>
          <p:grpSpPr>
            <a:xfrm>
              <a:off x="6959600" y="1625600"/>
              <a:ext cx="133350" cy="1533525"/>
              <a:chOff x="5946775" y="1625600"/>
              <a:chExt cx="133350" cy="1533525"/>
            </a:xfrm>
          </p:grpSpPr>
          <p:sp>
            <p:nvSpPr>
              <p:cNvPr id="348" name="Rectangle 347">
                <a:extLst>
                  <a:ext uri="{FF2B5EF4-FFF2-40B4-BE49-F238E27FC236}">
                    <a16:creationId xmlns:a16="http://schemas.microsoft.com/office/drawing/2014/main" id="{E76903A2-2D93-4CDE-B5BB-63E8675E76C5}"/>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349" name="Rectangle 348">
                <a:extLst>
                  <a:ext uri="{FF2B5EF4-FFF2-40B4-BE49-F238E27FC236}">
                    <a16:creationId xmlns:a16="http://schemas.microsoft.com/office/drawing/2014/main" id="{425A44F6-1F38-468F-BD6F-CF27635E1E61}"/>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0" name="Rectangle 349">
                <a:extLst>
                  <a:ext uri="{FF2B5EF4-FFF2-40B4-BE49-F238E27FC236}">
                    <a16:creationId xmlns:a16="http://schemas.microsoft.com/office/drawing/2014/main" id="{A5DB2DC2-1C8B-4E79-83BC-40EC52729D75}"/>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1" name="Rectangle 350">
                <a:extLst>
                  <a:ext uri="{FF2B5EF4-FFF2-40B4-BE49-F238E27FC236}">
                    <a16:creationId xmlns:a16="http://schemas.microsoft.com/office/drawing/2014/main" id="{208281CF-47CA-473E-97DF-F77EB56DFDF6}"/>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2" name="Rectangle 351">
                <a:extLst>
                  <a:ext uri="{FF2B5EF4-FFF2-40B4-BE49-F238E27FC236}">
                    <a16:creationId xmlns:a16="http://schemas.microsoft.com/office/drawing/2014/main" id="{E97C90D1-2AC4-4361-A9E1-A539E2104C6A}"/>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3" name="Rectangle 352">
                <a:extLst>
                  <a:ext uri="{FF2B5EF4-FFF2-40B4-BE49-F238E27FC236}">
                    <a16:creationId xmlns:a16="http://schemas.microsoft.com/office/drawing/2014/main" id="{C7783EAA-2F20-41C5-9D09-9965F2708039}"/>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4" name="Rectangle 353">
                <a:extLst>
                  <a:ext uri="{FF2B5EF4-FFF2-40B4-BE49-F238E27FC236}">
                    <a16:creationId xmlns:a16="http://schemas.microsoft.com/office/drawing/2014/main" id="{4B7E297D-5A59-413C-AA7F-FFF4618B0164}"/>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5" name="Rectangle 354">
                <a:extLst>
                  <a:ext uri="{FF2B5EF4-FFF2-40B4-BE49-F238E27FC236}">
                    <a16:creationId xmlns:a16="http://schemas.microsoft.com/office/drawing/2014/main" id="{C51F74E7-2C95-4785-AC4F-1DF2D9008B6A}"/>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6" name="Rectangle 355">
                <a:extLst>
                  <a:ext uri="{FF2B5EF4-FFF2-40B4-BE49-F238E27FC236}">
                    <a16:creationId xmlns:a16="http://schemas.microsoft.com/office/drawing/2014/main" id="{84FCDB48-34E5-4E4F-BCFF-8838E9AF9FBF}"/>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7" name="Rectangle 356">
                <a:extLst>
                  <a:ext uri="{FF2B5EF4-FFF2-40B4-BE49-F238E27FC236}">
                    <a16:creationId xmlns:a16="http://schemas.microsoft.com/office/drawing/2014/main" id="{81E0CF43-8AE1-4275-91D5-2DE0B167C142}"/>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8" name="Rectangle 357">
                <a:extLst>
                  <a:ext uri="{FF2B5EF4-FFF2-40B4-BE49-F238E27FC236}">
                    <a16:creationId xmlns:a16="http://schemas.microsoft.com/office/drawing/2014/main" id="{FC0EF4C6-398D-4267-BCEF-9829BEFD4B4E}"/>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59" name="Rectangle 358">
                <a:extLst>
                  <a:ext uri="{FF2B5EF4-FFF2-40B4-BE49-F238E27FC236}">
                    <a16:creationId xmlns:a16="http://schemas.microsoft.com/office/drawing/2014/main" id="{4DA5DD5D-DD14-41E3-A561-EC5A57BA8456}"/>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60" name="Rectangle 359">
                <a:extLst>
                  <a:ext uri="{FF2B5EF4-FFF2-40B4-BE49-F238E27FC236}">
                    <a16:creationId xmlns:a16="http://schemas.microsoft.com/office/drawing/2014/main" id="{94FEC646-CAC0-4EE3-A8C0-EA195237A241}"/>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61" name="Rectangle 360">
                <a:extLst>
                  <a:ext uri="{FF2B5EF4-FFF2-40B4-BE49-F238E27FC236}">
                    <a16:creationId xmlns:a16="http://schemas.microsoft.com/office/drawing/2014/main" id="{258FFA0D-7F17-461A-B23D-0B053B29E16F}"/>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62" name="Rectangle 361">
                <a:extLst>
                  <a:ext uri="{FF2B5EF4-FFF2-40B4-BE49-F238E27FC236}">
                    <a16:creationId xmlns:a16="http://schemas.microsoft.com/office/drawing/2014/main" id="{5EBB457C-CDF3-4387-9116-4B279562FFB9}"/>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nvGrpSpPr>
            <p:cNvPr id="332" name="Group 331">
              <a:extLst>
                <a:ext uri="{FF2B5EF4-FFF2-40B4-BE49-F238E27FC236}">
                  <a16:creationId xmlns:a16="http://schemas.microsoft.com/office/drawing/2014/main" id="{822850DA-70F2-4A02-876E-283279F18832}"/>
                </a:ext>
              </a:extLst>
            </p:cNvPr>
            <p:cNvGrpSpPr/>
            <p:nvPr/>
          </p:nvGrpSpPr>
          <p:grpSpPr>
            <a:xfrm>
              <a:off x="7127875" y="1625600"/>
              <a:ext cx="133350" cy="1533525"/>
              <a:chOff x="5946775" y="1625600"/>
              <a:chExt cx="133350" cy="1533525"/>
            </a:xfrm>
          </p:grpSpPr>
          <p:sp>
            <p:nvSpPr>
              <p:cNvPr id="333" name="Rectangle 332">
                <a:extLst>
                  <a:ext uri="{FF2B5EF4-FFF2-40B4-BE49-F238E27FC236}">
                    <a16:creationId xmlns:a16="http://schemas.microsoft.com/office/drawing/2014/main" id="{9D5DBAFE-E1E5-45ED-89F1-ADA597E07920}"/>
                  </a:ext>
                </a:extLst>
              </p:cNvPr>
              <p:cNvSpPr/>
              <p:nvPr/>
            </p:nvSpPr>
            <p:spPr>
              <a:xfrm>
                <a:off x="5946775" y="1625600"/>
                <a:ext cx="133350" cy="1533525"/>
              </a:xfrm>
              <a:prstGeom prst="rect">
                <a:avLst/>
              </a:prstGeom>
              <a:gradFill rotWithShape="1">
                <a:gsLst>
                  <a:gs pos="0">
                    <a:srgbClr val="76B900">
                      <a:lumMod val="20000"/>
                      <a:lumOff val="80000"/>
                    </a:srgbClr>
                  </a:gs>
                  <a:gs pos="80000">
                    <a:srgbClr val="76B900">
                      <a:lumMod val="40000"/>
                      <a:lumOff val="60000"/>
                      <a:alpha val="47000"/>
                    </a:srgbClr>
                  </a:gs>
                  <a:gs pos="100000">
                    <a:srgbClr val="76B900">
                      <a:lumMod val="40000"/>
                      <a:lumOff val="60000"/>
                    </a:srgbClr>
                  </a:gs>
                </a:gsLst>
                <a:lin ang="16200000" scaled="0"/>
              </a:gradFill>
              <a:ln w="9525" cap="flat" cmpd="sng" algn="ctr">
                <a:no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a:solidFill>
                    <a:srgbClr val="FFFFFF"/>
                  </a:solidFill>
                  <a:latin typeface="Trebuchet MS"/>
                </a:endParaRPr>
              </a:p>
            </p:txBody>
          </p:sp>
          <p:sp>
            <p:nvSpPr>
              <p:cNvPr id="334" name="Rectangle 333">
                <a:extLst>
                  <a:ext uri="{FF2B5EF4-FFF2-40B4-BE49-F238E27FC236}">
                    <a16:creationId xmlns:a16="http://schemas.microsoft.com/office/drawing/2014/main" id="{C17C8F7F-C3E9-4A89-BBAD-62552B2FA9F3}"/>
                  </a:ext>
                </a:extLst>
              </p:cNvPr>
              <p:cNvSpPr/>
              <p:nvPr/>
            </p:nvSpPr>
            <p:spPr>
              <a:xfrm>
                <a:off x="5979075" y="1643550"/>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35" name="Rectangle 334">
                <a:extLst>
                  <a:ext uri="{FF2B5EF4-FFF2-40B4-BE49-F238E27FC236}">
                    <a16:creationId xmlns:a16="http://schemas.microsoft.com/office/drawing/2014/main" id="{5C0A6560-0796-4F74-97E5-E87C7ADB5479}"/>
                  </a:ext>
                </a:extLst>
              </p:cNvPr>
              <p:cNvSpPr/>
              <p:nvPr/>
            </p:nvSpPr>
            <p:spPr>
              <a:xfrm>
                <a:off x="5979075" y="174778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36" name="Rectangle 335">
                <a:extLst>
                  <a:ext uri="{FF2B5EF4-FFF2-40B4-BE49-F238E27FC236}">
                    <a16:creationId xmlns:a16="http://schemas.microsoft.com/office/drawing/2014/main" id="{B2AF4546-2185-4F99-85DF-E1CC15F4B63F}"/>
                  </a:ext>
                </a:extLst>
              </p:cNvPr>
              <p:cNvSpPr/>
              <p:nvPr/>
            </p:nvSpPr>
            <p:spPr>
              <a:xfrm>
                <a:off x="5979075" y="1860034"/>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37" name="Rectangle 336">
                <a:extLst>
                  <a:ext uri="{FF2B5EF4-FFF2-40B4-BE49-F238E27FC236}">
                    <a16:creationId xmlns:a16="http://schemas.microsoft.com/office/drawing/2014/main" id="{72EDC9D9-5164-476A-9373-E870C9AE6E51}"/>
                  </a:ext>
                </a:extLst>
              </p:cNvPr>
              <p:cNvSpPr/>
              <p:nvPr/>
            </p:nvSpPr>
            <p:spPr>
              <a:xfrm>
                <a:off x="5979075" y="196426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38" name="Rectangle 337">
                <a:extLst>
                  <a:ext uri="{FF2B5EF4-FFF2-40B4-BE49-F238E27FC236}">
                    <a16:creationId xmlns:a16="http://schemas.microsoft.com/office/drawing/2014/main" id="{B2EEC751-1BC2-4A76-9426-4F9F822059DE}"/>
                  </a:ext>
                </a:extLst>
              </p:cNvPr>
              <p:cNvSpPr/>
              <p:nvPr/>
            </p:nvSpPr>
            <p:spPr>
              <a:xfrm>
                <a:off x="5979075" y="207651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39" name="Rectangle 338">
                <a:extLst>
                  <a:ext uri="{FF2B5EF4-FFF2-40B4-BE49-F238E27FC236}">
                    <a16:creationId xmlns:a16="http://schemas.microsoft.com/office/drawing/2014/main" id="{AF843F4F-F98A-4DAF-AA40-7C5542782824}"/>
                  </a:ext>
                </a:extLst>
              </p:cNvPr>
              <p:cNvSpPr/>
              <p:nvPr/>
            </p:nvSpPr>
            <p:spPr>
              <a:xfrm>
                <a:off x="5979075" y="2180751"/>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40" name="Rectangle 339">
                <a:extLst>
                  <a:ext uri="{FF2B5EF4-FFF2-40B4-BE49-F238E27FC236}">
                    <a16:creationId xmlns:a16="http://schemas.microsoft.com/office/drawing/2014/main" id="{0C1500C6-58E0-4404-A62E-FFCF14FA432D}"/>
                  </a:ext>
                </a:extLst>
              </p:cNvPr>
              <p:cNvSpPr/>
              <p:nvPr/>
            </p:nvSpPr>
            <p:spPr>
              <a:xfrm>
                <a:off x="5979075" y="229300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41" name="Rectangle 340">
                <a:extLst>
                  <a:ext uri="{FF2B5EF4-FFF2-40B4-BE49-F238E27FC236}">
                    <a16:creationId xmlns:a16="http://schemas.microsoft.com/office/drawing/2014/main" id="{2678E6C4-C3EE-4EC2-AD33-CC10AD8D9EAC}"/>
                  </a:ext>
                </a:extLst>
              </p:cNvPr>
              <p:cNvSpPr/>
              <p:nvPr/>
            </p:nvSpPr>
            <p:spPr>
              <a:xfrm>
                <a:off x="5979075" y="2396025"/>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42" name="Rectangle 341">
                <a:extLst>
                  <a:ext uri="{FF2B5EF4-FFF2-40B4-BE49-F238E27FC236}">
                    <a16:creationId xmlns:a16="http://schemas.microsoft.com/office/drawing/2014/main" id="{F947C36D-CCE2-491B-AD59-B2DE5028CCC8}"/>
                  </a:ext>
                </a:extLst>
              </p:cNvPr>
              <p:cNvSpPr/>
              <p:nvPr/>
            </p:nvSpPr>
            <p:spPr>
              <a:xfrm>
                <a:off x="5979075" y="2500258"/>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43" name="Rectangle 342">
                <a:extLst>
                  <a:ext uri="{FF2B5EF4-FFF2-40B4-BE49-F238E27FC236}">
                    <a16:creationId xmlns:a16="http://schemas.microsoft.com/office/drawing/2014/main" id="{059F82ED-AB58-4FD4-BEA6-AB898AA33FB7}"/>
                  </a:ext>
                </a:extLst>
              </p:cNvPr>
              <p:cNvSpPr/>
              <p:nvPr/>
            </p:nvSpPr>
            <p:spPr>
              <a:xfrm>
                <a:off x="5979075" y="2612509"/>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44" name="Rectangle 343">
                <a:extLst>
                  <a:ext uri="{FF2B5EF4-FFF2-40B4-BE49-F238E27FC236}">
                    <a16:creationId xmlns:a16="http://schemas.microsoft.com/office/drawing/2014/main" id="{F2D890A4-DACE-4ED1-A0A7-C63960786323}"/>
                  </a:ext>
                </a:extLst>
              </p:cNvPr>
              <p:cNvSpPr/>
              <p:nvPr/>
            </p:nvSpPr>
            <p:spPr>
              <a:xfrm>
                <a:off x="5979075" y="2716742"/>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45" name="Rectangle 344">
                <a:extLst>
                  <a:ext uri="{FF2B5EF4-FFF2-40B4-BE49-F238E27FC236}">
                    <a16:creationId xmlns:a16="http://schemas.microsoft.com/office/drawing/2014/main" id="{AABBB1F1-622F-43F9-863B-5F3A63379207}"/>
                  </a:ext>
                </a:extLst>
              </p:cNvPr>
              <p:cNvSpPr/>
              <p:nvPr/>
            </p:nvSpPr>
            <p:spPr>
              <a:xfrm>
                <a:off x="5979075" y="2828993"/>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46" name="Rectangle 345">
                <a:extLst>
                  <a:ext uri="{FF2B5EF4-FFF2-40B4-BE49-F238E27FC236}">
                    <a16:creationId xmlns:a16="http://schemas.microsoft.com/office/drawing/2014/main" id="{43A329AA-7F9A-4EC4-A400-23E154CD27C9}"/>
                  </a:ext>
                </a:extLst>
              </p:cNvPr>
              <p:cNvSpPr/>
              <p:nvPr/>
            </p:nvSpPr>
            <p:spPr>
              <a:xfrm>
                <a:off x="5979075" y="2933226"/>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sp>
            <p:nvSpPr>
              <p:cNvPr id="347" name="Rectangle 346">
                <a:extLst>
                  <a:ext uri="{FF2B5EF4-FFF2-40B4-BE49-F238E27FC236}">
                    <a16:creationId xmlns:a16="http://schemas.microsoft.com/office/drawing/2014/main" id="{8D54D7B0-A3F1-4877-A252-E93780E7CCC0}"/>
                  </a:ext>
                </a:extLst>
              </p:cNvPr>
              <p:cNvSpPr/>
              <p:nvPr/>
            </p:nvSpPr>
            <p:spPr>
              <a:xfrm>
                <a:off x="5979075" y="3045477"/>
                <a:ext cx="67740" cy="69275"/>
              </a:xfrm>
              <a:prstGeom prst="rect">
                <a:avLst/>
              </a:prstGeom>
              <a:gradFill flip="none" rotWithShape="1">
                <a:gsLst>
                  <a:gs pos="50000">
                    <a:srgbClr val="76B900">
                      <a:lumMod val="75000"/>
                    </a:srgbClr>
                  </a:gs>
                  <a:gs pos="100000">
                    <a:srgbClr val="76B900">
                      <a:lumMod val="60000"/>
                      <a:lumOff val="40000"/>
                    </a:srgbClr>
                  </a:gs>
                </a:gsLst>
                <a:lin ang="16200000" scaled="0"/>
                <a:tileRect/>
              </a:gradFill>
              <a:ln w="3175" cap="flat" cmpd="sng" algn="ctr">
                <a:solidFill>
                  <a:srgbClr val="76B900">
                    <a:lumMod val="50000"/>
                  </a:srgbClr>
                </a:solidFill>
                <a:prstDash val="solid"/>
              </a:ln>
              <a:effectLst>
                <a:outerShdw blurRad="40000" dist="23000" dir="5400000" rotWithShape="0">
                  <a:srgbClr val="000000">
                    <a:alpha val="35000"/>
                  </a:srgbClr>
                </a:outerShdw>
              </a:effectLst>
            </p:spPr>
            <p:txBody>
              <a:bodyPr rtlCol="0" anchor="ctr"/>
              <a:lstStyle/>
              <a:p>
                <a:pPr algn="ctr" defTabSz="457020">
                  <a:defRPr/>
                </a:pPr>
                <a:endParaRPr lang="en-US" kern="0" dirty="0">
                  <a:solidFill>
                    <a:srgbClr val="FFFFFF"/>
                  </a:solidFill>
                  <a:latin typeface="Trebuchet MS"/>
                </a:endParaRPr>
              </a:p>
            </p:txBody>
          </p:sp>
        </p:grpSp>
      </p:grpSp>
      <p:sp>
        <p:nvSpPr>
          <p:cNvPr id="453" name="TextBox 452">
            <a:extLst>
              <a:ext uri="{FF2B5EF4-FFF2-40B4-BE49-F238E27FC236}">
                <a16:creationId xmlns:a16="http://schemas.microsoft.com/office/drawing/2014/main" id="{49F4D3BC-B689-4196-9E1E-E4CE82642907}"/>
              </a:ext>
            </a:extLst>
          </p:cNvPr>
          <p:cNvSpPr txBox="1"/>
          <p:nvPr/>
        </p:nvSpPr>
        <p:spPr>
          <a:xfrm>
            <a:off x="8459682" y="944966"/>
            <a:ext cx="2022560" cy="338554"/>
          </a:xfrm>
          <a:prstGeom prst="rect">
            <a:avLst/>
          </a:prstGeom>
          <a:noFill/>
        </p:spPr>
        <p:txBody>
          <a:bodyPr wrap="square" lIns="91433" tIns="45716" rIns="91433" bIns="45716" rtlCol="0">
            <a:spAutoFit/>
          </a:bodyPr>
          <a:lstStyle/>
          <a:p>
            <a:pPr algn="ctr" defTabSz="457020"/>
            <a:r>
              <a:rPr lang="en-US" sz="1600" dirty="0">
                <a:solidFill>
                  <a:schemeClr val="bg1"/>
                </a:solidFill>
              </a:rPr>
              <a:t>device</a:t>
            </a:r>
          </a:p>
        </p:txBody>
      </p:sp>
      <p:sp>
        <p:nvSpPr>
          <p:cNvPr id="454" name="TextBox 453">
            <a:extLst>
              <a:ext uri="{FF2B5EF4-FFF2-40B4-BE49-F238E27FC236}">
                <a16:creationId xmlns:a16="http://schemas.microsoft.com/office/drawing/2014/main" id="{961F28C6-A5D4-409B-97C5-400F91C12AE6}"/>
              </a:ext>
            </a:extLst>
          </p:cNvPr>
          <p:cNvSpPr txBox="1"/>
          <p:nvPr/>
        </p:nvSpPr>
        <p:spPr>
          <a:xfrm>
            <a:off x="7610580" y="4767100"/>
            <a:ext cx="917938" cy="277000"/>
          </a:xfrm>
          <a:prstGeom prst="rect">
            <a:avLst/>
          </a:prstGeom>
          <a:noFill/>
        </p:spPr>
        <p:txBody>
          <a:bodyPr wrap="square" lIns="91433" tIns="45716" rIns="91433" bIns="45716" rtlCol="0">
            <a:spAutoFit/>
          </a:bodyPr>
          <a:lstStyle/>
          <a:p>
            <a:pPr algn="ctr" defTabSz="457020"/>
            <a:r>
              <a:rPr lang="en-US" sz="1200" b="1" dirty="0">
                <a:solidFill>
                  <a:schemeClr val="bg1"/>
                </a:solidFill>
              </a:rPr>
              <a:t>IO Bus</a:t>
            </a:r>
          </a:p>
        </p:txBody>
      </p:sp>
    </p:spTree>
    <p:extLst>
      <p:ext uri="{BB962C8B-B14F-4D97-AF65-F5344CB8AC3E}">
        <p14:creationId xmlns:p14="http://schemas.microsoft.com/office/powerpoint/2010/main" val="2303523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1A31F-4F05-458C-A46C-13EE00B0B7A9}"/>
              </a:ext>
            </a:extLst>
          </p:cNvPr>
          <p:cNvSpPr>
            <a:spLocks noGrp="1"/>
          </p:cNvSpPr>
          <p:nvPr>
            <p:ph type="title"/>
          </p:nvPr>
        </p:nvSpPr>
        <p:spPr/>
        <p:txBody>
          <a:bodyPr/>
          <a:lstStyle/>
          <a:p>
            <a:r>
              <a:rPr lang="en-US" dirty="0" err="1"/>
              <a:t>Openacc</a:t>
            </a:r>
            <a:r>
              <a:rPr lang="en-US" dirty="0"/>
              <a:t> Data directive</a:t>
            </a:r>
          </a:p>
        </p:txBody>
      </p:sp>
    </p:spTree>
    <p:extLst>
      <p:ext uri="{BB962C8B-B14F-4D97-AF65-F5344CB8AC3E}">
        <p14:creationId xmlns:p14="http://schemas.microsoft.com/office/powerpoint/2010/main" val="1125232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036AD-A54C-4EFD-947D-9833326A4425}"/>
              </a:ext>
            </a:extLst>
          </p:cNvPr>
          <p:cNvSpPr>
            <a:spLocks noGrp="1"/>
          </p:cNvSpPr>
          <p:nvPr>
            <p:ph type="title"/>
          </p:nvPr>
        </p:nvSpPr>
        <p:spPr/>
        <p:txBody>
          <a:bodyPr/>
          <a:lstStyle/>
          <a:p>
            <a:r>
              <a:rPr lang="en-US" dirty="0" err="1"/>
              <a:t>Openacc</a:t>
            </a:r>
            <a:r>
              <a:rPr lang="en-US" dirty="0"/>
              <a:t> Data directive</a:t>
            </a:r>
          </a:p>
        </p:txBody>
      </p:sp>
      <p:sp>
        <p:nvSpPr>
          <p:cNvPr id="3" name="Content Placeholder 2">
            <a:extLst>
              <a:ext uri="{FF2B5EF4-FFF2-40B4-BE49-F238E27FC236}">
                <a16:creationId xmlns:a16="http://schemas.microsoft.com/office/drawing/2014/main" id="{A6A84FA9-BCF1-453E-95F9-FE4225B4324E}"/>
              </a:ext>
            </a:extLst>
          </p:cNvPr>
          <p:cNvSpPr>
            <a:spLocks noGrp="1"/>
          </p:cNvSpPr>
          <p:nvPr>
            <p:ph idx="1"/>
          </p:nvPr>
        </p:nvSpPr>
        <p:spPr>
          <a:xfrm>
            <a:off x="419641" y="1865714"/>
            <a:ext cx="4475920" cy="3718925"/>
          </a:xfrm>
        </p:spPr>
        <p:txBody>
          <a:bodyPr/>
          <a:lstStyle/>
          <a:p>
            <a:r>
              <a:rPr lang="en-US" dirty="0"/>
              <a:t>The data directive defines a lifetime for data on the device</a:t>
            </a:r>
          </a:p>
          <a:p>
            <a:r>
              <a:rPr lang="en-US" dirty="0"/>
              <a:t>During the region data should be thought of as residing on the accelerator</a:t>
            </a:r>
          </a:p>
          <a:p>
            <a:r>
              <a:rPr lang="en-US" dirty="0"/>
              <a:t>Data clauses allow the programmer to control the allocation and movement of data</a:t>
            </a:r>
          </a:p>
        </p:txBody>
      </p:sp>
      <p:sp>
        <p:nvSpPr>
          <p:cNvPr id="4" name="Text Placeholder 3">
            <a:extLst>
              <a:ext uri="{FF2B5EF4-FFF2-40B4-BE49-F238E27FC236}">
                <a16:creationId xmlns:a16="http://schemas.microsoft.com/office/drawing/2014/main" id="{06254541-09EB-4938-923D-3A3FD354C195}"/>
              </a:ext>
            </a:extLst>
          </p:cNvPr>
          <p:cNvSpPr>
            <a:spLocks noGrp="1"/>
          </p:cNvSpPr>
          <p:nvPr>
            <p:ph type="body" sz="quarter" idx="10"/>
          </p:nvPr>
        </p:nvSpPr>
        <p:spPr/>
        <p:txBody>
          <a:bodyPr/>
          <a:lstStyle/>
          <a:p>
            <a:r>
              <a:rPr lang="en-US" dirty="0"/>
              <a:t>Definition</a:t>
            </a:r>
          </a:p>
        </p:txBody>
      </p:sp>
      <p:sp>
        <p:nvSpPr>
          <p:cNvPr id="5" name="TextBox 4">
            <a:extLst>
              <a:ext uri="{FF2B5EF4-FFF2-40B4-BE49-F238E27FC236}">
                <a16:creationId xmlns:a16="http://schemas.microsoft.com/office/drawing/2014/main" id="{66F0D772-CB40-400D-8170-13854247A55E}"/>
              </a:ext>
            </a:extLst>
          </p:cNvPr>
          <p:cNvSpPr txBox="1"/>
          <p:nvPr/>
        </p:nvSpPr>
        <p:spPr>
          <a:xfrm>
            <a:off x="5302094" y="1865714"/>
            <a:ext cx="5344663" cy="17543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#pragma acc </a:t>
            </a:r>
            <a:r>
              <a:rPr lang="en-US" sz="2000" b="1" dirty="0">
                <a:solidFill>
                  <a:srgbClr val="FF0000"/>
                </a:solidFill>
                <a:latin typeface="Consolas" panose="020B0609020204030204" pitchFamily="49" charset="0"/>
                <a:cs typeface="Courier New" panose="02070309020205020404" pitchFamily="49" charset="0"/>
              </a:rPr>
              <a:t>data</a:t>
            </a:r>
            <a:r>
              <a:rPr lang="en-US" sz="2000" dirty="0">
                <a:solidFill>
                  <a:srgbClr val="FF0000"/>
                </a:solidFill>
                <a:latin typeface="Consolas" panose="020B0609020204030204" pitchFamily="49" charset="0"/>
                <a:cs typeface="Courier New" panose="02070309020205020404" pitchFamily="49" charset="0"/>
              </a:rPr>
              <a:t> </a:t>
            </a:r>
            <a:r>
              <a:rPr lang="en-US" sz="2000" i="1" dirty="0">
                <a:solidFill>
                  <a:srgbClr val="FF0000"/>
                </a:solidFill>
                <a:latin typeface="Consolas" panose="020B0609020204030204" pitchFamily="49" charset="0"/>
                <a:cs typeface="Courier New" panose="02070309020205020404" pitchFamily="49" charset="0"/>
              </a:rPr>
              <a:t>clauses</a:t>
            </a:r>
            <a:endParaRPr lang="en-US" sz="2000" dirty="0">
              <a:solidFill>
                <a:srgbClr val="FF0000"/>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339272DD-E690-4580-B1E5-45A62DA799D1}"/>
              </a:ext>
            </a:extLst>
          </p:cNvPr>
          <p:cNvSpPr txBox="1"/>
          <p:nvPr/>
        </p:nvSpPr>
        <p:spPr>
          <a:xfrm>
            <a:off x="5302094" y="4048166"/>
            <a:ext cx="5344663" cy="1477328"/>
          </a:xfrm>
          <a:prstGeom prst="rect">
            <a:avLst/>
          </a:prstGeom>
          <a:solidFill>
            <a:schemeClr val="tx1">
              <a:lumMod val="95000"/>
            </a:schemeClr>
          </a:solidFill>
          <a:ln w="38100">
            <a:solidFill>
              <a:srgbClr val="F1562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!$acc </a:t>
            </a:r>
            <a:r>
              <a:rPr lang="en-US" sz="2000" b="1" dirty="0">
                <a:solidFill>
                  <a:srgbClr val="FF0000"/>
                </a:solidFill>
                <a:latin typeface="Consolas" panose="020B0609020204030204" pitchFamily="49" charset="0"/>
                <a:cs typeface="Courier New" panose="02070309020205020404" pitchFamily="49" charset="0"/>
              </a:rPr>
              <a:t>data</a:t>
            </a:r>
            <a:r>
              <a:rPr lang="en-US" sz="2000" dirty="0">
                <a:solidFill>
                  <a:srgbClr val="FF0000"/>
                </a:solidFill>
                <a:latin typeface="Consolas" panose="020B0609020204030204" pitchFamily="49" charset="0"/>
                <a:cs typeface="Courier New" panose="02070309020205020404" pitchFamily="49" charset="0"/>
              </a:rPr>
              <a:t> </a:t>
            </a:r>
            <a:r>
              <a:rPr lang="en-US" sz="2000" i="1" dirty="0">
                <a:solidFill>
                  <a:srgbClr val="FF0000"/>
                </a:solidFill>
                <a:latin typeface="Consolas" panose="020B0609020204030204" pitchFamily="49" charset="0"/>
                <a:cs typeface="Courier New" panose="02070309020205020404" pitchFamily="49" charset="0"/>
              </a:rPr>
              <a:t>clauses</a:t>
            </a:r>
            <a:endParaRPr lang="en-US" sz="2000" dirty="0">
              <a:solidFill>
                <a:srgbClr val="FF0000"/>
              </a:solidFill>
              <a:latin typeface="Consolas" panose="020B0609020204030204" pitchFamily="49" charset="0"/>
              <a:cs typeface="Courier New" panose="02070309020205020404" pitchFamily="49" charset="0"/>
            </a:endParaRP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&lt; Sequential and/or Parallel code &gt;</a:t>
            </a:r>
          </a:p>
          <a:p>
            <a:pPr defTabSz="228600">
              <a:lnSpc>
                <a:spcPct val="90000"/>
              </a:lnSpc>
            </a:pPr>
            <a:endParaRPr lang="en-US" sz="20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2000" dirty="0">
                <a:solidFill>
                  <a:srgbClr val="FF0000"/>
                </a:solidFill>
                <a:latin typeface="Consolas" panose="020B0609020204030204" pitchFamily="49" charset="0"/>
                <a:cs typeface="Courier New" panose="02070309020205020404" pitchFamily="49" charset="0"/>
              </a:rPr>
              <a:t>!$acc end </a:t>
            </a:r>
            <a:r>
              <a:rPr lang="en-US" sz="2000" b="1" dirty="0">
                <a:solidFill>
                  <a:srgbClr val="FF0000"/>
                </a:solidFill>
                <a:latin typeface="Consolas" panose="020B0609020204030204" pitchFamily="49" charset="0"/>
                <a:cs typeface="Courier New" panose="02070309020205020404" pitchFamily="49" charset="0"/>
              </a:rPr>
              <a:t>data</a:t>
            </a:r>
          </a:p>
        </p:txBody>
      </p:sp>
    </p:spTree>
    <p:extLst>
      <p:ext uri="{BB962C8B-B14F-4D97-AF65-F5344CB8AC3E}">
        <p14:creationId xmlns:p14="http://schemas.microsoft.com/office/powerpoint/2010/main" val="1870900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549295" y="1141887"/>
            <a:ext cx="10210145" cy="4608512"/>
          </a:xfrm>
        </p:spPr>
        <p:txBody>
          <a:bodyPr/>
          <a:lstStyle/>
          <a:p>
            <a:pPr marL="2338502" indent="-2338502">
              <a:buNone/>
              <a:tabLst>
                <a:tab pos="2338502" algn="l"/>
              </a:tabLst>
            </a:pPr>
            <a:r>
              <a:rPr lang="en-US" sz="1800" b="1" dirty="0">
                <a:solidFill>
                  <a:schemeClr val="tx2"/>
                </a:solidFill>
                <a:latin typeface="Courier New" pitchFamily="49" charset="0"/>
                <a:cs typeface="Courier New" pitchFamily="49" charset="0"/>
              </a:rPr>
              <a:t>copy( </a:t>
            </a:r>
            <a:r>
              <a:rPr lang="en-US" sz="1800" b="1" i="1" dirty="0">
                <a:solidFill>
                  <a:schemeClr val="tx2"/>
                </a:solidFill>
                <a:latin typeface="Courier New" pitchFamily="49" charset="0"/>
                <a:cs typeface="Courier New" pitchFamily="49" charset="0"/>
              </a:rPr>
              <a:t>list</a:t>
            </a:r>
            <a:r>
              <a:rPr lang="en-US" sz="1800" b="1" dirty="0">
                <a:solidFill>
                  <a:schemeClr val="tx2"/>
                </a:solidFill>
                <a:latin typeface="Courier New" pitchFamily="49" charset="0"/>
                <a:cs typeface="Courier New" pitchFamily="49" charset="0"/>
              </a:rPr>
              <a:t> )</a:t>
            </a:r>
            <a:r>
              <a:rPr lang="en-US" sz="1800" dirty="0"/>
              <a:t>	</a:t>
            </a:r>
            <a:r>
              <a:rPr lang="en-US" sz="1800" b="1" dirty="0"/>
              <a:t>Allocates memory on device and copies data from host to device when entering region and copies data to the host when exiting region.</a:t>
            </a:r>
          </a:p>
          <a:p>
            <a:pPr marL="2338502" indent="-2338502">
              <a:buNone/>
              <a:tabLst>
                <a:tab pos="2338502" algn="l"/>
              </a:tabLst>
            </a:pPr>
            <a:r>
              <a:rPr lang="en-US" sz="1800" dirty="0"/>
              <a:t>	</a:t>
            </a:r>
            <a:r>
              <a:rPr lang="en-US" sz="1800" b="1" dirty="0">
                <a:solidFill>
                  <a:srgbClr val="FF5400"/>
                </a:solidFill>
              </a:rPr>
              <a:t>Principal use: </a:t>
            </a:r>
            <a:r>
              <a:rPr lang="en-US" sz="1800" dirty="0"/>
              <a:t>For many important data structures in your code, this is a logical default to input, modify and return the data.</a:t>
            </a:r>
          </a:p>
          <a:p>
            <a:pPr marL="2338502" indent="-2338502">
              <a:buNone/>
              <a:tabLst>
                <a:tab pos="2338502" algn="l"/>
              </a:tabLst>
            </a:pPr>
            <a:r>
              <a:rPr lang="en-US" sz="1800" b="1" dirty="0" err="1">
                <a:solidFill>
                  <a:schemeClr val="tx2"/>
                </a:solidFill>
                <a:latin typeface="Courier New" pitchFamily="49" charset="0"/>
                <a:cs typeface="Courier New" pitchFamily="49" charset="0"/>
              </a:rPr>
              <a:t>copyin</a:t>
            </a:r>
            <a:r>
              <a:rPr lang="en-US" sz="1800" b="1" dirty="0">
                <a:solidFill>
                  <a:schemeClr val="tx2"/>
                </a:solidFill>
                <a:latin typeface="Courier New" pitchFamily="49" charset="0"/>
                <a:cs typeface="Courier New" pitchFamily="49" charset="0"/>
              </a:rPr>
              <a:t>( </a:t>
            </a:r>
            <a:r>
              <a:rPr lang="en-US" sz="1800" b="1" i="1" dirty="0">
                <a:solidFill>
                  <a:schemeClr val="tx2"/>
                </a:solidFill>
                <a:latin typeface="Courier New" pitchFamily="49" charset="0"/>
                <a:cs typeface="Courier New" pitchFamily="49" charset="0"/>
              </a:rPr>
              <a:t>list</a:t>
            </a:r>
            <a:r>
              <a:rPr lang="en-US" sz="1800" b="1" dirty="0">
                <a:solidFill>
                  <a:schemeClr val="tx2"/>
                </a:solidFill>
                <a:latin typeface="Courier New" pitchFamily="49" charset="0"/>
                <a:cs typeface="Courier New" pitchFamily="49" charset="0"/>
              </a:rPr>
              <a:t> )</a:t>
            </a:r>
            <a:r>
              <a:rPr lang="en-US" sz="1800" dirty="0"/>
              <a:t>	</a:t>
            </a:r>
            <a:r>
              <a:rPr lang="en-US" sz="1800" b="1" dirty="0"/>
              <a:t>Allocates memory on device and copies data from host to device when entering region.</a:t>
            </a:r>
          </a:p>
          <a:p>
            <a:pPr marL="2338502" indent="-2338502">
              <a:buNone/>
              <a:tabLst>
                <a:tab pos="2338502" algn="l"/>
              </a:tabLst>
            </a:pPr>
            <a:r>
              <a:rPr lang="en-US" sz="1800" dirty="0"/>
              <a:t>	</a:t>
            </a:r>
            <a:r>
              <a:rPr lang="en-US" sz="1800" b="1" dirty="0">
                <a:solidFill>
                  <a:srgbClr val="FF5400"/>
                </a:solidFill>
              </a:rPr>
              <a:t>Principal use:</a:t>
            </a:r>
            <a:r>
              <a:rPr lang="en-US" sz="1800" dirty="0">
                <a:solidFill>
                  <a:srgbClr val="FF5400"/>
                </a:solidFill>
              </a:rPr>
              <a:t> </a:t>
            </a:r>
            <a:r>
              <a:rPr lang="en-US" sz="1800" dirty="0"/>
              <a:t>Think of this like an array that you would use as  just an input to a subroutine</a:t>
            </a:r>
            <a:r>
              <a:rPr lang="en-US" sz="1800" dirty="0">
                <a:solidFill>
                  <a:schemeClr val="bg2"/>
                </a:solidFill>
              </a:rPr>
              <a:t>.</a:t>
            </a:r>
          </a:p>
          <a:p>
            <a:pPr marL="2338502" indent="-2338502">
              <a:buNone/>
              <a:tabLst>
                <a:tab pos="2338502" algn="l"/>
              </a:tabLst>
            </a:pPr>
            <a:r>
              <a:rPr lang="en-US" sz="1800" b="1" dirty="0" err="1">
                <a:solidFill>
                  <a:schemeClr val="tx2"/>
                </a:solidFill>
                <a:latin typeface="Courier New" pitchFamily="49" charset="0"/>
                <a:cs typeface="Courier New" pitchFamily="49" charset="0"/>
              </a:rPr>
              <a:t>copyout</a:t>
            </a:r>
            <a:r>
              <a:rPr lang="en-US" sz="1800" b="1" dirty="0">
                <a:solidFill>
                  <a:schemeClr val="tx2"/>
                </a:solidFill>
                <a:latin typeface="Courier New" pitchFamily="49" charset="0"/>
                <a:cs typeface="Courier New" pitchFamily="49" charset="0"/>
              </a:rPr>
              <a:t>( </a:t>
            </a:r>
            <a:r>
              <a:rPr lang="en-US" sz="1800" b="1" i="1" dirty="0">
                <a:solidFill>
                  <a:schemeClr val="tx2"/>
                </a:solidFill>
                <a:latin typeface="Courier New" pitchFamily="49" charset="0"/>
                <a:cs typeface="Courier New" pitchFamily="49" charset="0"/>
              </a:rPr>
              <a:t>list</a:t>
            </a:r>
            <a:r>
              <a:rPr lang="en-US" sz="1800" b="1" dirty="0">
                <a:solidFill>
                  <a:schemeClr val="tx2"/>
                </a:solidFill>
                <a:latin typeface="Courier New" pitchFamily="49" charset="0"/>
                <a:cs typeface="Courier New" pitchFamily="49" charset="0"/>
              </a:rPr>
              <a:t> )</a:t>
            </a:r>
            <a:r>
              <a:rPr lang="en-US" sz="1800" dirty="0"/>
              <a:t>	</a:t>
            </a:r>
            <a:r>
              <a:rPr lang="en-US" sz="1800" b="1" dirty="0"/>
              <a:t>Allocates memory on device and copies data to the host when exiting region.</a:t>
            </a:r>
          </a:p>
          <a:p>
            <a:pPr marL="2338502" indent="-2338502">
              <a:buNone/>
              <a:tabLst>
                <a:tab pos="2338502" algn="l"/>
              </a:tabLst>
            </a:pPr>
            <a:r>
              <a:rPr lang="en-US" sz="1800" dirty="0"/>
              <a:t>	</a:t>
            </a:r>
            <a:r>
              <a:rPr lang="en-US" sz="1800" b="1" dirty="0">
                <a:solidFill>
                  <a:srgbClr val="FF5400"/>
                </a:solidFill>
              </a:rPr>
              <a:t>Principal use: </a:t>
            </a:r>
            <a:r>
              <a:rPr lang="en-US" sz="1800" dirty="0"/>
              <a:t>A result that isn’t overwriting the input data structure.</a:t>
            </a:r>
          </a:p>
          <a:p>
            <a:pPr marL="2338502" indent="-2338502">
              <a:buNone/>
              <a:tabLst>
                <a:tab pos="2338502" algn="l"/>
              </a:tabLst>
            </a:pPr>
            <a:r>
              <a:rPr lang="en-US" sz="1800" b="1" dirty="0">
                <a:solidFill>
                  <a:schemeClr val="tx2"/>
                </a:solidFill>
                <a:latin typeface="Courier New" pitchFamily="49" charset="0"/>
                <a:cs typeface="Courier New" pitchFamily="49" charset="0"/>
              </a:rPr>
              <a:t>create( </a:t>
            </a:r>
            <a:r>
              <a:rPr lang="en-US" sz="1800" b="1" i="1" dirty="0">
                <a:solidFill>
                  <a:schemeClr val="tx2"/>
                </a:solidFill>
                <a:latin typeface="Courier New" pitchFamily="49" charset="0"/>
                <a:cs typeface="Courier New" pitchFamily="49" charset="0"/>
              </a:rPr>
              <a:t>list</a:t>
            </a:r>
            <a:r>
              <a:rPr lang="en-US" sz="1800" b="1" dirty="0">
                <a:solidFill>
                  <a:schemeClr val="tx2"/>
                </a:solidFill>
                <a:latin typeface="Courier New" pitchFamily="49" charset="0"/>
                <a:cs typeface="Courier New" pitchFamily="49" charset="0"/>
              </a:rPr>
              <a:t> )</a:t>
            </a:r>
            <a:r>
              <a:rPr lang="en-US" sz="1800" dirty="0"/>
              <a:t>	</a:t>
            </a:r>
            <a:r>
              <a:rPr lang="en-US" sz="1800" b="1" dirty="0"/>
              <a:t>Allocates memory on device but does not copy.</a:t>
            </a:r>
          </a:p>
          <a:p>
            <a:pPr marL="2338502" indent="-2338502">
              <a:buNone/>
              <a:tabLst>
                <a:tab pos="2338502" algn="l"/>
              </a:tabLst>
            </a:pPr>
            <a:r>
              <a:rPr lang="en-US" sz="1800" dirty="0"/>
              <a:t>	</a:t>
            </a:r>
            <a:r>
              <a:rPr lang="en-US" sz="1800" b="1" dirty="0">
                <a:solidFill>
                  <a:srgbClr val="FF5400"/>
                </a:solidFill>
              </a:rPr>
              <a:t>Principal use: </a:t>
            </a:r>
            <a:r>
              <a:rPr lang="en-US" sz="1800" dirty="0"/>
              <a:t>Temporary arrays.</a:t>
            </a:r>
          </a:p>
          <a:p>
            <a:pPr marL="2338502" indent="-2338502">
              <a:buNone/>
              <a:tabLst>
                <a:tab pos="2338502" algn="l"/>
              </a:tabLst>
            </a:pPr>
            <a:endParaRPr lang="en-US" sz="1800" dirty="0">
              <a:solidFill>
                <a:schemeClr val="bg2"/>
              </a:solidFill>
            </a:endParaRPr>
          </a:p>
        </p:txBody>
      </p:sp>
      <p:sp>
        <p:nvSpPr>
          <p:cNvPr id="3" name="Title 2"/>
          <p:cNvSpPr>
            <a:spLocks noGrp="1"/>
          </p:cNvSpPr>
          <p:nvPr>
            <p:ph type="title"/>
          </p:nvPr>
        </p:nvSpPr>
        <p:spPr>
          <a:xfrm>
            <a:off x="549295" y="333492"/>
            <a:ext cx="9973315" cy="590931"/>
          </a:xfrm>
        </p:spPr>
        <p:txBody>
          <a:bodyPr/>
          <a:lstStyle/>
          <a:p>
            <a:r>
              <a:rPr lang="en-US" dirty="0"/>
              <a:t>Data Clauses</a:t>
            </a:r>
          </a:p>
        </p:txBody>
      </p:sp>
    </p:spTree>
    <p:extLst>
      <p:ext uri="{BB962C8B-B14F-4D97-AF65-F5344CB8AC3E}">
        <p14:creationId xmlns:p14="http://schemas.microsoft.com/office/powerpoint/2010/main" val="317407386"/>
      </p:ext>
    </p:extLst>
  </p:cSld>
  <p:clrMapOvr>
    <a:masterClrMapping/>
  </p:clrMapOvr>
  <p:transition/>
</p:sld>
</file>

<file path=ppt/theme/theme1.xml><?xml version="1.0" encoding="utf-8"?>
<a:theme xmlns:a="http://schemas.openxmlformats.org/drawingml/2006/main"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E29B7386-0C5E-43DB-8BF1-052EEAD5F5DF}">
  <ds:schemaRefs>
    <ds:schemaRef ds:uri="http://schemas.microsoft.com/sharepoint/v3/contenttype/forms"/>
  </ds:schemaRefs>
</ds:datastoreItem>
</file>

<file path=customXml/itemProps2.xml><?xml version="1.0" encoding="utf-8"?>
<ds:datastoreItem xmlns:ds="http://schemas.openxmlformats.org/officeDocument/2006/customXml" ds:itemID="{BEA82F4F-F3EA-4E98-BEE2-3C70B6315C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DF88E22E-2A4B-4FB1-9848-BF16E7DBE74B}">
  <ds:schemaRefs>
    <ds:schemaRef ds:uri="http://schemas.microsoft.com/office/2006/metadata/properties"/>
    <ds:schemaRef ds:uri="http://purl.org/dc/elements/1.1/"/>
    <ds:schemaRef ds:uri="http://schemas.microsoft.com/office/2006/documentManagement/types"/>
    <ds:schemaRef ds:uri="http://purl.org/dc/term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96451</TotalTime>
  <Words>5003</Words>
  <Application>Microsoft Office PowerPoint</Application>
  <PresentationFormat>Custom</PresentationFormat>
  <Paragraphs>867</Paragraphs>
  <Slides>53</Slides>
  <Notes>43</Notes>
  <HiddenSlides>10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53</vt:i4>
      </vt:variant>
    </vt:vector>
  </HeadingPairs>
  <TitlesOfParts>
    <vt:vector size="60" baseType="lpstr">
      <vt:lpstr>Arial</vt:lpstr>
      <vt:lpstr>Calibri</vt:lpstr>
      <vt:lpstr>Consolas</vt:lpstr>
      <vt:lpstr>Courier New</vt:lpstr>
      <vt:lpstr>Trebuchet MS</vt:lpstr>
      <vt:lpstr>Wingdings</vt:lpstr>
      <vt:lpstr>Title &amp; Bullet</vt:lpstr>
      <vt:lpstr>MODULE five: data management</vt:lpstr>
      <vt:lpstr>MODULE OVERVIEW</vt:lpstr>
      <vt:lpstr>Explicit Memory management</vt:lpstr>
      <vt:lpstr>Explicit memory management</vt:lpstr>
      <vt:lpstr>Explicit memory management</vt:lpstr>
      <vt:lpstr>Explicit memory management</vt:lpstr>
      <vt:lpstr>Openacc Data directive</vt:lpstr>
      <vt:lpstr>Openacc Data directive</vt:lpstr>
      <vt:lpstr>Data Clauses</vt:lpstr>
      <vt:lpstr>Array Shaping</vt:lpstr>
      <vt:lpstr>Array Shaping (cont.)</vt:lpstr>
      <vt:lpstr>Array Shaping (cont.)</vt:lpstr>
      <vt:lpstr>Structured data Directive</vt:lpstr>
      <vt:lpstr>Structured data Directive</vt:lpstr>
      <vt:lpstr>Structured data Directive</vt:lpstr>
      <vt:lpstr>Structured data Directive</vt:lpstr>
      <vt:lpstr>Structured data Directive</vt:lpstr>
      <vt:lpstr>Structured data Directive</vt:lpstr>
      <vt:lpstr>Implied data regions</vt:lpstr>
      <vt:lpstr>Implied data regions</vt:lpstr>
      <vt:lpstr>Implied data regions</vt:lpstr>
      <vt:lpstr>Implied data regions</vt:lpstr>
      <vt:lpstr>Implied data regions</vt:lpstr>
      <vt:lpstr>Explicit vs. Implicit data regions</vt:lpstr>
      <vt:lpstr>Explicit vs. Implicit data regions</vt:lpstr>
      <vt:lpstr>unstructured data Directives</vt:lpstr>
      <vt:lpstr>unStructured data Directives</vt:lpstr>
      <vt:lpstr>unStructured data Directives</vt:lpstr>
      <vt:lpstr>Unstructured Data Clauses</vt:lpstr>
      <vt:lpstr>unStructured data Directives</vt:lpstr>
      <vt:lpstr>unStructured data Directives</vt:lpstr>
      <vt:lpstr>unStructured data Directives</vt:lpstr>
      <vt:lpstr>unStructured data Directives</vt:lpstr>
      <vt:lpstr>unstructured vs structured</vt:lpstr>
      <vt:lpstr>unStructured data Directives</vt:lpstr>
      <vt:lpstr>Data synchronization</vt:lpstr>
      <vt:lpstr>OpenACC UPDATE Directive</vt:lpstr>
      <vt:lpstr>OpenACC UPDATE Directive</vt:lpstr>
      <vt:lpstr>Synchronize data with update</vt:lpstr>
      <vt:lpstr>Synchronize data with update</vt:lpstr>
      <vt:lpstr>C/C++ structs/classes</vt:lpstr>
      <vt:lpstr>C structs</vt:lpstr>
      <vt:lpstr>C structs</vt:lpstr>
      <vt:lpstr>C++ structs/classes</vt:lpstr>
      <vt:lpstr>C++ Class Data SYNCHRONIZATION</vt:lpstr>
      <vt:lpstr>USING A OPENACC aware C++ Class</vt:lpstr>
      <vt:lpstr>Module Review</vt:lpstr>
      <vt:lpstr>KEY concepts</vt:lpstr>
      <vt:lpstr>Lab Assignment</vt:lpstr>
      <vt:lpstr>Additional resources</vt:lpstr>
      <vt:lpstr>BackuP Slides</vt:lpstr>
      <vt:lpstr>Basic data management</vt:lpstr>
      <vt:lpstr>Basic data management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Jennifer Hohn</dc:creator>
  <cp:lastModifiedBy>Julia Levites</cp:lastModifiedBy>
  <cp:revision>4298</cp:revision>
  <dcterms:created xsi:type="dcterms:W3CDTF">2008-01-24T03:11:41Z</dcterms:created>
  <dcterms:modified xsi:type="dcterms:W3CDTF">2019-08-26T15:14:38Z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Enabled">
    <vt:lpwstr>True</vt:lpwstr>
  </property>
  <property fmtid="{D5CDD505-2E9C-101B-9397-08002B2CF9AE}" pid="4" name="MSIP_Label_6b558183-044c-4105-8d9c-cea02a2a3d86_SiteId">
    <vt:lpwstr>43083d15-7273-40c1-b7db-39efd9ccc17a</vt:lpwstr>
  </property>
  <property fmtid="{D5CDD505-2E9C-101B-9397-08002B2CF9AE}" pid="5" name="MSIP_Label_6b558183-044c-4105-8d9c-cea02a2a3d86_Owner">
    <vt:lpwstr>jlevites@nvidia.com</vt:lpwstr>
  </property>
  <property fmtid="{D5CDD505-2E9C-101B-9397-08002B2CF9AE}" pid="6" name="MSIP_Label_6b558183-044c-4105-8d9c-cea02a2a3d86_SetDate">
    <vt:lpwstr>2019-08-26T15:14:37.8202583Z</vt:lpwstr>
  </property>
  <property fmtid="{D5CDD505-2E9C-101B-9397-08002B2CF9AE}" pid="7" name="MSIP_Label_6b558183-044c-4105-8d9c-cea02a2a3d86_Name">
    <vt:lpwstr>Unrestricted</vt:lpwstr>
  </property>
  <property fmtid="{D5CDD505-2E9C-101B-9397-08002B2CF9AE}" pid="8" name="MSIP_Label_6b558183-044c-4105-8d9c-cea02a2a3d86_Application">
    <vt:lpwstr>Microsoft Azure Information Protection</vt:lpwstr>
  </property>
  <property fmtid="{D5CDD505-2E9C-101B-9397-08002B2CF9AE}" pid="9" name="MSIP_Label_6b558183-044c-4105-8d9c-cea02a2a3d86_ActionId">
    <vt:lpwstr>87590ba1-9942-4ab2-9ea9-5a7579650d51</vt:lpwstr>
  </property>
  <property fmtid="{D5CDD505-2E9C-101B-9397-08002B2CF9AE}" pid="10" name="MSIP_Label_6b558183-044c-4105-8d9c-cea02a2a3d86_Extended_MSFT_Method">
    <vt:lpwstr>Automatic</vt:lpwstr>
  </property>
  <property fmtid="{D5CDD505-2E9C-101B-9397-08002B2CF9AE}" pid="11" name="Sensitivity">
    <vt:lpwstr>Unrestricted</vt:lpwstr>
  </property>
</Properties>
</file>